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7"/>
  </p:notesMasterIdLst>
  <p:sldIdLst>
    <p:sldId id="256"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454" r:id="rId24"/>
    <p:sldId id="384" r:id="rId25"/>
    <p:sldId id="388" r:id="rId2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8A39"/>
    <a:srgbClr val="65A000"/>
    <a:srgbClr val="729E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3C64E6-AA74-CBD3-784E-AD156D0C6A10}" v="53" dt="2023-04-04T16:05:51.464"/>
    <p1510:client id="{2C94FB58-AB29-43B3-31E9-A7D7D83713CB}" v="6" dt="2023-04-05T16:25:03.020"/>
    <p1510:client id="{98200C88-97B2-46EC-B176-062D4C46A96B}" v="1" dt="2023-04-04T16:06:59.99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793D81CF-94F2-401A-BA57-92F5A7B2D0C5}" styleName="Közepesen sötét stílus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9" autoAdjust="0"/>
    <p:restoredTop sz="95226" autoAdjust="0"/>
  </p:normalViewPr>
  <p:slideViewPr>
    <p:cSldViewPr snapToGrid="0">
      <p:cViewPr varScale="1">
        <p:scale>
          <a:sx n="67" d="100"/>
          <a:sy n="67" d="100"/>
        </p:scale>
        <p:origin x="25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1A33B670-D95A-253D-326B-2CA27283AE97}"/>
    <pc:docChg chg="modSld">
      <pc:chgData name="EZZINE, Hind" userId="S::ezzineh@who.int::edcab00f-6318-46e5-a4a9-188b01ee222f" providerId="AD" clId="Web-{1A33B670-D95A-253D-326B-2CA27283AE97}" dt="2023-03-28T13:41:03.334" v="28"/>
      <pc:docMkLst>
        <pc:docMk/>
      </pc:docMkLst>
      <pc:sldChg chg="modSp">
        <pc:chgData name="EZZINE, Hind" userId="S::ezzineh@who.int::edcab00f-6318-46e5-a4a9-188b01ee222f" providerId="AD" clId="Web-{1A33B670-D95A-253D-326B-2CA27283AE97}" dt="2023-03-28T13:39:28.800" v="18" actId="20577"/>
        <pc:sldMkLst>
          <pc:docMk/>
          <pc:sldMk cId="0" sldId="270"/>
        </pc:sldMkLst>
        <pc:spChg chg="mod">
          <ac:chgData name="EZZINE, Hind" userId="S::ezzineh@who.int::edcab00f-6318-46e5-a4a9-188b01ee222f" providerId="AD" clId="Web-{1A33B670-D95A-253D-326B-2CA27283AE97}" dt="2023-03-28T13:39:28.800" v="18" actId="20577"/>
          <ac:spMkLst>
            <pc:docMk/>
            <pc:sldMk cId="0" sldId="270"/>
            <ac:spMk id="2" creationId="{60CD5D31-15E8-6B4F-BB65-E53EA4C727CA}"/>
          </ac:spMkLst>
        </pc:spChg>
      </pc:sldChg>
      <pc:sldChg chg="modSp">
        <pc:chgData name="EZZINE, Hind" userId="S::ezzineh@who.int::edcab00f-6318-46e5-a4a9-188b01ee222f" providerId="AD" clId="Web-{1A33B670-D95A-253D-326B-2CA27283AE97}" dt="2023-03-28T13:41:03.334" v="28"/>
        <pc:sldMkLst>
          <pc:docMk/>
          <pc:sldMk cId="0" sldId="272"/>
        </pc:sldMkLst>
        <pc:graphicFrameChg chg="mod modGraphic">
          <ac:chgData name="EZZINE, Hind" userId="S::ezzineh@who.int::edcab00f-6318-46e5-a4a9-188b01ee222f" providerId="AD" clId="Web-{1A33B670-D95A-253D-326B-2CA27283AE97}" dt="2023-03-28T13:41:03.334" v="28"/>
          <ac:graphicFrameMkLst>
            <pc:docMk/>
            <pc:sldMk cId="0" sldId="272"/>
            <ac:graphicFrameMk id="655" creationId="{00000000-0000-0000-0000-000000000000}"/>
          </ac:graphicFrameMkLst>
        </pc:graphicFrameChg>
      </pc:sldChg>
    </pc:docChg>
  </pc:docChgLst>
  <pc:docChgLst>
    <pc:chgData name="GOMEZ, Paula" userId="S::gomezp@who.int::c93cf399-3ed7-4230-9282-8831e3fe5ae7" providerId="AD" clId="Web-{0E3C64E6-AA74-CBD3-784E-AD156D0C6A10}"/>
    <pc:docChg chg="modSld">
      <pc:chgData name="GOMEZ, Paula" userId="S::gomezp@who.int::c93cf399-3ed7-4230-9282-8831e3fe5ae7" providerId="AD" clId="Web-{0E3C64E6-AA74-CBD3-784E-AD156D0C6A10}" dt="2023-04-04T16:05:49.214" v="44"/>
      <pc:docMkLst>
        <pc:docMk/>
      </pc:docMkLst>
      <pc:sldChg chg="modSp delCm modCm">
        <pc:chgData name="GOMEZ, Paula" userId="S::gomezp@who.int::c93cf399-3ed7-4230-9282-8831e3fe5ae7" providerId="AD" clId="Web-{0E3C64E6-AA74-CBD3-784E-AD156D0C6A10}" dt="2023-04-04T16:04:02.789" v="3"/>
        <pc:sldMkLst>
          <pc:docMk/>
          <pc:sldMk cId="0" sldId="269"/>
        </pc:sldMkLst>
        <pc:spChg chg="mod">
          <ac:chgData name="GOMEZ, Paula" userId="S::gomezp@who.int::c93cf399-3ed7-4230-9282-8831e3fe5ae7" providerId="AD" clId="Web-{0E3C64E6-AA74-CBD3-784E-AD156D0C6A10}" dt="2023-04-04T16:04:00.211" v="2" actId="20577"/>
          <ac:spMkLst>
            <pc:docMk/>
            <pc:sldMk cId="0" sldId="269"/>
            <ac:spMk id="639" creationId="{00000000-0000-0000-0000-000000000000}"/>
          </ac:spMkLst>
        </pc:spChg>
      </pc:sldChg>
      <pc:sldChg chg="modSp">
        <pc:chgData name="GOMEZ, Paula" userId="S::gomezp@who.int::c93cf399-3ed7-4230-9282-8831e3fe5ae7" providerId="AD" clId="Web-{0E3C64E6-AA74-CBD3-784E-AD156D0C6A10}" dt="2023-04-04T16:04:13.039" v="4" actId="20577"/>
        <pc:sldMkLst>
          <pc:docMk/>
          <pc:sldMk cId="0" sldId="270"/>
        </pc:sldMkLst>
        <pc:spChg chg="mod">
          <ac:chgData name="GOMEZ, Paula" userId="S::gomezp@who.int::c93cf399-3ed7-4230-9282-8831e3fe5ae7" providerId="AD" clId="Web-{0E3C64E6-AA74-CBD3-784E-AD156D0C6A10}" dt="2023-04-04T16:04:13.039" v="4" actId="20577"/>
          <ac:spMkLst>
            <pc:docMk/>
            <pc:sldMk cId="0" sldId="270"/>
            <ac:spMk id="2" creationId="{60CD5D31-15E8-6B4F-BB65-E53EA4C727CA}"/>
          </ac:spMkLst>
        </pc:spChg>
      </pc:sldChg>
      <pc:sldChg chg="modSp">
        <pc:chgData name="GOMEZ, Paula" userId="S::gomezp@who.int::c93cf399-3ed7-4230-9282-8831e3fe5ae7" providerId="AD" clId="Web-{0E3C64E6-AA74-CBD3-784E-AD156D0C6A10}" dt="2023-04-04T16:05:49.214" v="44"/>
        <pc:sldMkLst>
          <pc:docMk/>
          <pc:sldMk cId="0" sldId="272"/>
        </pc:sldMkLst>
        <pc:graphicFrameChg chg="mod modGraphic">
          <ac:chgData name="GOMEZ, Paula" userId="S::gomezp@who.int::c93cf399-3ed7-4230-9282-8831e3fe5ae7" providerId="AD" clId="Web-{0E3C64E6-AA74-CBD3-784E-AD156D0C6A10}" dt="2023-04-04T16:05:49.214" v="44"/>
          <ac:graphicFrameMkLst>
            <pc:docMk/>
            <pc:sldMk cId="0" sldId="272"/>
            <ac:graphicFrameMk id="655" creationId="{00000000-0000-0000-0000-000000000000}"/>
          </ac:graphicFrameMkLst>
        </pc:graphicFrameChg>
      </pc:sldChg>
    </pc:docChg>
  </pc:docChgLst>
  <pc:docChgLst>
    <pc:chgData name="EZZINE, Hind" userId="S::ezzineh@who.int::edcab00f-6318-46e5-a4a9-188b01ee222f" providerId="AD" clId="Web-{9D191E86-D504-A68E-ED71-007218CF9378}"/>
    <pc:docChg chg="mod modSld">
      <pc:chgData name="EZZINE, Hind" userId="S::ezzineh@who.int::edcab00f-6318-46e5-a4a9-188b01ee222f" providerId="AD" clId="Web-{9D191E86-D504-A68E-ED71-007218CF9378}" dt="2023-03-30T17:08:01.345" v="7"/>
      <pc:docMkLst>
        <pc:docMk/>
      </pc:docMkLst>
      <pc:sldChg chg="addCm">
        <pc:chgData name="EZZINE, Hind" userId="S::ezzineh@who.int::edcab00f-6318-46e5-a4a9-188b01ee222f" providerId="AD" clId="Web-{9D191E86-D504-A68E-ED71-007218CF9378}" dt="2023-03-30T17:08:01.345" v="7"/>
        <pc:sldMkLst>
          <pc:docMk/>
          <pc:sldMk cId="0" sldId="269"/>
        </pc:sldMkLst>
      </pc:sldChg>
      <pc:sldChg chg="modSp addCm">
        <pc:chgData name="EZZINE, Hind" userId="S::ezzineh@who.int::edcab00f-6318-46e5-a4a9-188b01ee222f" providerId="AD" clId="Web-{9D191E86-D504-A68E-ED71-007218CF9378}" dt="2023-03-30T15:58:32.959" v="6"/>
        <pc:sldMkLst>
          <pc:docMk/>
          <pc:sldMk cId="0" sldId="272"/>
        </pc:sldMkLst>
        <pc:graphicFrameChg chg="mod modGraphic">
          <ac:chgData name="EZZINE, Hind" userId="S::ezzineh@who.int::edcab00f-6318-46e5-a4a9-188b01ee222f" providerId="AD" clId="Web-{9D191E86-D504-A68E-ED71-007218CF9378}" dt="2023-03-30T15:58:32.959" v="6"/>
          <ac:graphicFrameMkLst>
            <pc:docMk/>
            <pc:sldMk cId="0" sldId="272"/>
            <ac:graphicFrameMk id="655" creationId="{00000000-0000-0000-0000-000000000000}"/>
          </ac:graphicFrameMkLst>
        </pc:graphicFrameChg>
      </pc:sldChg>
    </pc:docChg>
  </pc:docChgLst>
  <pc:docChgLst>
    <pc:chgData name="GOMEZ, Paula" userId="c93cf399-3ed7-4230-9282-8831e3fe5ae7" providerId="ADAL" clId="{98200C88-97B2-46EC-B176-062D4C46A96B}"/>
    <pc:docChg chg="undo custSel modSld">
      <pc:chgData name="GOMEZ, Paula" userId="c93cf399-3ed7-4230-9282-8831e3fe5ae7" providerId="ADAL" clId="{98200C88-97B2-46EC-B176-062D4C46A96B}" dt="2023-04-04T16:08:38.912" v="13" actId="14100"/>
      <pc:docMkLst>
        <pc:docMk/>
      </pc:docMkLst>
      <pc:sldChg chg="modSp mod delCm">
        <pc:chgData name="GOMEZ, Paula" userId="c93cf399-3ed7-4230-9282-8831e3fe5ae7" providerId="ADAL" clId="{98200C88-97B2-46EC-B176-062D4C46A96B}" dt="2023-04-04T16:07:51.699" v="9" actId="20577"/>
        <pc:sldMkLst>
          <pc:docMk/>
          <pc:sldMk cId="0" sldId="272"/>
        </pc:sldMkLst>
        <pc:graphicFrameChg chg="mod modGraphic">
          <ac:chgData name="GOMEZ, Paula" userId="c93cf399-3ed7-4230-9282-8831e3fe5ae7" providerId="ADAL" clId="{98200C88-97B2-46EC-B176-062D4C46A96B}" dt="2023-04-04T16:07:51.699" v="9" actId="20577"/>
          <ac:graphicFrameMkLst>
            <pc:docMk/>
            <pc:sldMk cId="0" sldId="272"/>
            <ac:graphicFrameMk id="655" creationId="{00000000-0000-0000-0000-000000000000}"/>
          </ac:graphicFrameMkLst>
        </pc:graphicFrameChg>
      </pc:sldChg>
      <pc:sldChg chg="addSp delSp modSp mod modClrScheme chgLayout">
        <pc:chgData name="GOMEZ, Paula" userId="c93cf399-3ed7-4230-9282-8831e3fe5ae7" providerId="ADAL" clId="{98200C88-97B2-46EC-B176-062D4C46A96B}" dt="2023-04-04T16:08:38.912" v="13" actId="14100"/>
        <pc:sldMkLst>
          <pc:docMk/>
          <pc:sldMk cId="359544419" sldId="388"/>
        </pc:sldMkLst>
        <pc:spChg chg="mod ord">
          <ac:chgData name="GOMEZ, Paula" userId="c93cf399-3ed7-4230-9282-8831e3fe5ae7" providerId="ADAL" clId="{98200C88-97B2-46EC-B176-062D4C46A96B}" dt="2023-04-04T16:08:38.912" v="13" actId="14100"/>
          <ac:spMkLst>
            <pc:docMk/>
            <pc:sldMk cId="359544419" sldId="388"/>
            <ac:spMk id="3" creationId="{00000000-0000-0000-0000-000000000000}"/>
          </ac:spMkLst>
        </pc:spChg>
        <pc:spChg chg="add del mod">
          <ac:chgData name="GOMEZ, Paula" userId="c93cf399-3ed7-4230-9282-8831e3fe5ae7" providerId="ADAL" clId="{98200C88-97B2-46EC-B176-062D4C46A96B}" dt="2023-04-04T16:08:27.357" v="12" actId="700"/>
          <ac:spMkLst>
            <pc:docMk/>
            <pc:sldMk cId="359544419" sldId="388"/>
            <ac:spMk id="8" creationId="{2EC9B27C-2E1D-AB29-5E8A-C93A738B135A}"/>
          </ac:spMkLst>
        </pc:spChg>
      </pc:sldChg>
    </pc:docChg>
  </pc:docChgLst>
  <pc:docChgLst>
    <pc:chgData name="GOMEZ, Paula" userId="S::gomezp@who.int::c93cf399-3ed7-4230-9282-8831e3fe5ae7" providerId="AD" clId="Web-{2C94FB58-AB29-43B3-31E9-A7D7D83713CB}"/>
    <pc:docChg chg="modSld">
      <pc:chgData name="GOMEZ, Paula" userId="S::gomezp@who.int::c93cf399-3ed7-4230-9282-8831e3fe5ae7" providerId="AD" clId="Web-{2C94FB58-AB29-43B3-31E9-A7D7D83713CB}" dt="2023-04-05T16:25:03.020" v="5" actId="20577"/>
      <pc:docMkLst>
        <pc:docMk/>
      </pc:docMkLst>
      <pc:sldChg chg="modSp">
        <pc:chgData name="GOMEZ, Paula" userId="S::gomezp@who.int::c93cf399-3ed7-4230-9282-8831e3fe5ae7" providerId="AD" clId="Web-{2C94FB58-AB29-43B3-31E9-A7D7D83713CB}" dt="2023-04-05T16:25:03.020" v="5" actId="20577"/>
        <pc:sldMkLst>
          <pc:docMk/>
          <pc:sldMk cId="359544419" sldId="388"/>
        </pc:sldMkLst>
        <pc:spChg chg="mod">
          <ac:chgData name="GOMEZ, Paula" userId="S::gomezp@who.int::c93cf399-3ed7-4230-9282-8831e3fe5ae7" providerId="AD" clId="Web-{2C94FB58-AB29-43B3-31E9-A7D7D83713CB}" dt="2023-04-05T16:25:03.020" v="5" actId="20577"/>
          <ac:spMkLst>
            <pc:docMk/>
            <pc:sldMk cId="359544419" sldId="388"/>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Shape 58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81" name="Shape 581"/>
          <p:cNvSpPr>
            <a:spLocks noGrp="1"/>
          </p:cNvSpPr>
          <p:nvPr>
            <p:ph type="body" sz="quarter" idx="1"/>
          </p:nvPr>
        </p:nvSpPr>
        <p:spPr>
          <a:prstGeom prst="rect">
            <a:avLst/>
          </a:prstGeom>
        </p:spPr>
        <p:txBody>
          <a:bodyPr/>
          <a:lstStyle>
            <a:lvl1pPr>
              <a:spcBef>
                <a:spcPts val="0"/>
              </a:spcBef>
            </a:lvl1pPr>
          </a:lstStyle>
          <a:p>
            <a:r>
              <a:rPr dirty="0"/>
              <a:t> Paula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Shape 60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2" name="Shape 602"/>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8" name="Shape 608"/>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Shape 61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14" name="Shape 614"/>
          <p:cNvSpPr>
            <a:spLocks noGrp="1"/>
          </p:cNvSpPr>
          <p:nvPr>
            <p:ph type="body" sz="quarter" idx="1"/>
          </p:nvPr>
        </p:nvSpPr>
        <p:spPr>
          <a:prstGeom prst="rect">
            <a:avLst/>
          </a:prstGeom>
        </p:spPr>
        <p:txBody>
          <a:bodyPr/>
          <a:lstStyle>
            <a:lvl1pPr>
              <a:spcBef>
                <a:spcPts val="0"/>
              </a:spcBef>
            </a:lvl1pPr>
          </a:lstStyle>
          <a:p>
            <a:r>
              <a:rPr dirty="0"/>
              <a:t> Paula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21" name="Shape 621"/>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26" name="Shape 626"/>
          <p:cNvSpPr>
            <a:spLocks noGrp="1"/>
          </p:cNvSpPr>
          <p:nvPr>
            <p:ph type="body" sz="quarter" idx="1"/>
          </p:nvPr>
        </p:nvSpPr>
        <p:spPr>
          <a:prstGeom prst="rect">
            <a:avLst/>
          </a:prstGeom>
        </p:spPr>
        <p:txBody>
          <a:bodyPr/>
          <a:lstStyle>
            <a:lvl1pPr>
              <a:spcBef>
                <a:spcPts val="0"/>
              </a:spcBef>
            </a:lvl1pPr>
          </a:lstStyle>
          <a:p>
            <a:r>
              <a:rPr dirty="0"/>
              <a:t> Paula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33" name="Shape 633"/>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TextBox 7">
            <a:extLst>
              <a:ext uri="{FF2B5EF4-FFF2-40B4-BE49-F238E27FC236}">
                <a16:creationId xmlns:a16="http://schemas.microsoft.com/office/drawing/2014/main" id="{E6C2ED1B-CD3D-AC2C-0FE4-0E9DAD55C24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8F6D361-2801-EDA5-43C2-A5BD7DDA702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298706F2-0C1F-40C4-D92F-654655D6630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40B282F-73BF-A80C-4E73-0FAECCC1911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76014468-8C12-A44D-3A07-329C7237E02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Slide Number">
            <a:extLst>
              <a:ext uri="{FF2B5EF4-FFF2-40B4-BE49-F238E27FC236}">
                <a16:creationId xmlns:a16="http://schemas.microsoft.com/office/drawing/2014/main" id="{C771BB49-FDD5-0CF5-FFB2-D5310E6FF1B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dirty="0"/>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C2FD8EE5-6EA8-D351-16C7-90B4BD188F9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3C3F8830-B9FF-C21B-39A7-4A22A4DAF62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9C54478-5CB0-B426-9566-14EBD173979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5C6A17EA-3E21-6E96-0B67-BF7B6C6E18D5}"/>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5F7034F-0D1D-FAFD-BB08-497359DF287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66E89932-76E2-4AC7-D181-AF9EB629B72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B8D09A6E-9DF8-86C9-1E48-B613E0B56C5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2ED7FAE7-36F0-B1AF-0822-5BC84E2C164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B4EC23BC-C56D-8D36-15DD-EDD94782622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8450427C-35AF-AF83-CA12-610576541D1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70405AC-7F26-DFAC-939D-E47397D3BF6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F4C8781-5DD9-55BF-8BF4-9640AF09E6A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0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0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0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0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0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6"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30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C06EE598-E1D3-39D5-4A0C-1E6536B8DB5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C720F5C-3A09-A65E-B341-CD72F06F8C4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1A1397B-90B8-FDB9-D2FC-786FC1EA168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825D784F-6412-2B59-477B-3E107CF4B9E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DCBA6CF0-625A-3CC2-EC90-E8B919815CC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B6E465F6-AACC-7805-9AB1-0D1761FECD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2" name="TextBox 7">
            <a:extLst>
              <a:ext uri="{FF2B5EF4-FFF2-40B4-BE49-F238E27FC236}">
                <a16:creationId xmlns:a16="http://schemas.microsoft.com/office/drawing/2014/main" id="{7AA5BB77-F8D4-31C6-3C6D-E22DA9C024C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8073BFA-DA81-C0FC-0C05-FA79BD42669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43FC371F-CAFD-A746-40FB-A777C994CAF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rPr dirty="0"/>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Subtitles should be in Bold </a:t>
            </a:r>
            <a:r>
              <a:rPr dirty="0">
                <a:solidFill>
                  <a:srgbClr val="A2010C"/>
                </a:solidFill>
              </a:rPr>
              <a:t>colored</a:t>
            </a:r>
            <a:r>
              <a:rPr dirty="0"/>
              <a:t> font (</a:t>
            </a:r>
            <a:r>
              <a:rPr dirty="0">
                <a:solidFill>
                  <a:srgbClr val="A2010C"/>
                </a:solidFill>
              </a:rPr>
              <a:t>red</a:t>
            </a:r>
            <a:r>
              <a:rPr dirty="0"/>
              <a:t> or </a:t>
            </a:r>
            <a:r>
              <a:rPr dirty="0">
                <a:solidFill>
                  <a:schemeClr val="accent3"/>
                </a:solidFill>
              </a:rPr>
              <a:t>green</a:t>
            </a:r>
            <a:r>
              <a:rPr dirty="0"/>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dirty="0"/>
              <a:t>Bullet point dots should be colored (</a:t>
            </a:r>
            <a:r>
              <a:rPr dirty="0">
                <a:solidFill>
                  <a:srgbClr val="A2010C"/>
                </a:solidFill>
              </a:rPr>
              <a:t>red</a:t>
            </a:r>
            <a:r>
              <a:rPr dirty="0"/>
              <a:t> or </a:t>
            </a:r>
            <a:r>
              <a:rPr dirty="0">
                <a:solidFill>
                  <a:schemeClr val="accent3"/>
                </a:solidFill>
              </a:rPr>
              <a:t>green</a:t>
            </a:r>
            <a:r>
              <a:rPr dirty="0"/>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1720541B-3634-26F8-0A39-80F070C82F2B}"/>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A8708A5-09C7-80C3-1705-2A790C3E7E1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20E7A01F-1FD9-C234-C082-099E426EB7E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TextBox 7">
            <a:extLst>
              <a:ext uri="{FF2B5EF4-FFF2-40B4-BE49-F238E27FC236}">
                <a16:creationId xmlns:a16="http://schemas.microsoft.com/office/drawing/2014/main" id="{744CB7D6-76BB-7FC5-0907-2F9689FDF9A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00E9A53C-B228-C450-B95E-132C040AEB8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4E1357A-AE7B-F26C-FF6B-B74D03B431D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dirty="0"/>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24341F8A-EA46-93F9-19E5-A4A28BB8CD8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DF6E204-C1D8-2BE7-2F74-6712220E6D9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5" name="Slide Number">
            <a:extLst>
              <a:ext uri="{FF2B5EF4-FFF2-40B4-BE49-F238E27FC236}">
                <a16:creationId xmlns:a16="http://schemas.microsoft.com/office/drawing/2014/main" id="{6C7DC04E-EC0D-92D2-60EA-84C99A9FC22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403" name="TextBox 2"/>
          <p:cNvSpPr txBox="1"/>
          <p:nvPr/>
        </p:nvSpPr>
        <p:spPr>
          <a:xfrm>
            <a:off x="9812716" y="6370656"/>
            <a:ext cx="2333564"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300">
                <a:latin typeface="Source Sans Pro Regular"/>
                <a:ea typeface="Source Sans Pro Regular"/>
                <a:cs typeface="Source Sans Pro Regular"/>
                <a:sym typeface="Source Sans Pro Regular"/>
              </a:defRPr>
            </a:lvl1pPr>
          </a:lstStyle>
          <a:p>
            <a:r>
              <a:rPr dirty="0"/>
              <a:t>Speaker name</a:t>
            </a: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406" name="TextBox 5"/>
          <p:cNvSpPr txBox="1"/>
          <p:nvPr/>
        </p:nvSpPr>
        <p:spPr>
          <a:xfrm>
            <a:off x="9812716" y="6370656"/>
            <a:ext cx="2333564"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300">
                <a:latin typeface="Source Sans Pro Regular"/>
                <a:ea typeface="Source Sans Pro Regular"/>
                <a:cs typeface="Source Sans Pro Regular"/>
                <a:sym typeface="Source Sans Pro Regular"/>
              </a:defRPr>
            </a:lvl1pPr>
          </a:lstStyle>
          <a:p>
            <a:r>
              <a:rPr dirty="0"/>
              <a:t>Speaker name</a:t>
            </a: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09439FB5-8AE9-17F3-CEA3-B1B2216EE49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450C1A1-6D96-5B51-EBDB-4B9AFAEA5A3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79CEF49-AC11-0DB0-5C9B-BC242343798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94F6E141-5742-115A-1AB2-E33955F1C03B}"/>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1048AC51-7D6C-0DAF-9F91-0E90C1016D0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C77F458-1A6E-9912-241A-CAD7BD04E9C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6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3CC0C5F-5811-0EEF-79EC-BF30353128D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D0B82C6-8544-655C-9167-B527DC92986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99338A9-B8DD-2659-599B-6C620CC530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7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C2D331CA-BEEC-5CAF-1BD5-FD66E19CE6C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D6E82AC3-0EE4-3CFA-7E7D-E2167F2F929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7654CBB-AE77-4E39-1657-E740C35E626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8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9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5"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TextBox 7">
            <a:extLst>
              <a:ext uri="{FF2B5EF4-FFF2-40B4-BE49-F238E27FC236}">
                <a16:creationId xmlns:a16="http://schemas.microsoft.com/office/drawing/2014/main" id="{CE8D0EC6-29F0-D170-B3CF-5D8B824BBB49}"/>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B592462-D16D-895B-E237-C5E0B04178A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66734896-0513-F742-71B4-9B39FE65371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1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9C83186D-9B9F-849F-84F9-D6D4BE11789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C5569CE4-7A6C-08D1-26A0-D200B66A619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27F1A6FA-2C5E-BFE1-5997-5A299B37D91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32"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96BD1DDA-1567-7519-2B11-A8851964D04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2C2735A-4669-CDCF-2369-02B068CEF61B}"/>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120E0CC-4EDF-7DE8-C200-86C4525D5BF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210C07-F90A-4FD9-B036-F9D98F108D9F}"/>
              </a:ext>
            </a:extLst>
          </p:cNvPr>
          <p:cNvSpPr>
            <a:spLocks noGrp="1"/>
          </p:cNvSpPr>
          <p:nvPr>
            <p:ph type="dt" sz="half" idx="10"/>
          </p:nvPr>
        </p:nvSpPr>
        <p:spPr/>
        <p:txBody>
          <a:bodyPr/>
          <a:lstStyle/>
          <a:p>
            <a:fld id="{68BDF352-BAB1-4412-9270-256076EFED18}" type="datetimeFigureOut">
              <a:rPr lang="en-US" smtClean="0"/>
              <a:t>4/5/2023</a:t>
            </a:fld>
            <a:endParaRPr lang="en-US"/>
          </a:p>
        </p:txBody>
      </p:sp>
      <p:sp>
        <p:nvSpPr>
          <p:cNvPr id="3" name="Footer Placeholder 2">
            <a:extLst>
              <a:ext uri="{FF2B5EF4-FFF2-40B4-BE49-F238E27FC236}">
                <a16:creationId xmlns:a16="http://schemas.microsoft.com/office/drawing/2014/main" id="{23387E24-D150-4967-ABEF-9C3782FF01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302A5D-0413-442B-B22A-88457CC23C76}"/>
              </a:ext>
            </a:extLst>
          </p:cNvPr>
          <p:cNvSpPr>
            <a:spLocks noGrp="1"/>
          </p:cNvSpPr>
          <p:nvPr>
            <p:ph type="sldNum" sz="quarter" idx="12"/>
          </p:nvPr>
        </p:nvSpPr>
        <p:spPr/>
        <p:txBody>
          <a:bodyPr/>
          <a:lstStyle/>
          <a:p>
            <a:fld id="{DE5435F4-E873-4826-BBB6-C9A264AAA003}" type="slidenum">
              <a:rPr lang="en-US" smtClean="0"/>
              <a:t>‹#›</a:t>
            </a:fld>
            <a:endParaRPr lang="en-US"/>
          </a:p>
        </p:txBody>
      </p:sp>
    </p:spTree>
    <p:extLst>
      <p:ext uri="{BB962C8B-B14F-4D97-AF65-F5344CB8AC3E}">
        <p14:creationId xmlns:p14="http://schemas.microsoft.com/office/powerpoint/2010/main" val="165989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78C128A-41FA-7A71-86A2-F007FBD0EBA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B7D26BE1-1853-C2BA-B253-832F08A0848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FBCC9D05-10AD-782D-F155-D48F61F8D86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a:normAutofit/>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Tree>
    <p:extLst>
      <p:ext uri="{BB962C8B-B14F-4D97-AF65-F5344CB8AC3E}">
        <p14:creationId xmlns:p14="http://schemas.microsoft.com/office/powerpoint/2010/main" val="32649073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5" y="801819"/>
            <a:ext cx="5543939" cy="645663"/>
          </a:xfrm>
          <a:prstGeom prst="rect">
            <a:avLst/>
          </a:prstGeom>
        </p:spPr>
        <p:txBody>
          <a:bodyPr/>
          <a:lstStyle>
            <a:lvl1pPr>
              <a:defRPr sz="2400" b="1">
                <a:solidFill>
                  <a:srgbClr val="A2010C"/>
                </a:solidFill>
                <a:latin typeface="Source Sans Pro" panose="020B0503030403020204" pitchFamily="34" charset="0"/>
                <a:ea typeface="Source Sans Pro" panose="020B0503030403020204" pitchFamily="34" charset="0"/>
              </a:defRPr>
            </a:lvl1pPr>
          </a:lstStyle>
          <a:p>
            <a:r>
              <a:rPr lang="en-GB"/>
              <a:t>Click to edit Subtitle</a:t>
            </a:r>
            <a:endParaRPr lang="x-none"/>
          </a:p>
        </p:txBody>
      </p:sp>
    </p:spTree>
    <p:extLst>
      <p:ext uri="{BB962C8B-B14F-4D97-AF65-F5344CB8AC3E}">
        <p14:creationId xmlns:p14="http://schemas.microsoft.com/office/powerpoint/2010/main" val="413844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2" name="TextBox 7">
            <a:extLst>
              <a:ext uri="{FF2B5EF4-FFF2-40B4-BE49-F238E27FC236}">
                <a16:creationId xmlns:a16="http://schemas.microsoft.com/office/drawing/2014/main" id="{5E245D93-683F-0202-9C49-9A4B3B3FBA6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E2F60E28-BB8E-3915-4BB9-C14D613C24B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4352785-FCB6-ABFC-D87E-F0D3B16638D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5ECB7DB9-2CF8-3FC6-E987-9F6F9E39872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840F95C-1C5B-7E24-E47E-1B81E9497A8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35CCE4D6-5D93-503B-0FFF-73962E6E281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7BBF0668-5CAA-F92C-A458-F3014242A38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8ED6164B-335D-32AD-4121-6D0641E091A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9017B1A4-AC5E-B38E-EE70-7E26E1DC2C5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61A36CF9-4193-6DFF-0BFB-EFC237765412}"/>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169D1AB2-6D23-599C-8430-249BE74C8BBC}"/>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63CD4C06-2934-3583-75C5-8C084279940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6930CE5A-559F-7FD3-3ACF-9A3EA4A3E6C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5444F996-A98C-6762-BD29-D4617A8B69F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39C2E505-CEE1-7049-411B-1E95A682F96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2" name="TextBox 7">
            <a:extLst>
              <a:ext uri="{FF2B5EF4-FFF2-40B4-BE49-F238E27FC236}">
                <a16:creationId xmlns:a16="http://schemas.microsoft.com/office/drawing/2014/main" id="{41181185-B9A4-4A3A-728D-39FEF27B86C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9FD5A555-C230-FAC8-64CE-6C9867DD1E8C}"/>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A05294D4-1104-5C4F-5965-5675DE4EF84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3"/>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4"/>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3"/>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4"/>
          <a:stretch>
            <a:fillRect/>
          </a:stretch>
        </p:blipFill>
        <p:spPr>
          <a:xfrm>
            <a:off x="74342" y="6310295"/>
            <a:ext cx="1548719" cy="474296"/>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7" name="Picture 9" descr="Picture 9"/>
          <p:cNvPicPr>
            <a:picLocks noChangeAspect="1"/>
          </p:cNvPicPr>
          <p:nvPr/>
        </p:nvPicPr>
        <p:blipFill>
          <a:blip r:embed="rId35"/>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dirty="0"/>
              <a:t>Thank you</a:t>
            </a:r>
          </a:p>
        </p:txBody>
      </p:sp>
      <p:pic>
        <p:nvPicPr>
          <p:cNvPr id="10" name="Picture 6" descr="Picture 6"/>
          <p:cNvPicPr>
            <a:picLocks noChangeAspect="1"/>
          </p:cNvPicPr>
          <p:nvPr/>
        </p:nvPicPr>
        <p:blipFill>
          <a:blip r:embed="rId36"/>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fld id="{86CB4B4D-7CA3-9044-876B-883B54F8677D}" type="slidenum">
              <a:t>‹#›</a:t>
            </a:fld>
            <a:endParaRPr dirty="0"/>
          </a:p>
        </p:txBody>
      </p:sp>
      <p:sp>
        <p:nvSpPr>
          <p:cNvPr id="16" name="TextBox 7">
            <a:extLst>
              <a:ext uri="{FF2B5EF4-FFF2-40B4-BE49-F238E27FC236}">
                <a16:creationId xmlns:a16="http://schemas.microsoft.com/office/drawing/2014/main" id="{824FEE96-6E9D-7344-C091-B505DB176E9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E30ABCF1-FD6F-8654-AEF3-A2F4DC14D1A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11" name="Slide Number">
            <a:extLst>
              <a:ext uri="{FF2B5EF4-FFF2-40B4-BE49-F238E27FC236}">
                <a16:creationId xmlns:a16="http://schemas.microsoft.com/office/drawing/2014/main" id="{E947CCBB-7707-7A23-1771-34B896D7E34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7" r:id="rId18"/>
    <p:sldLayoutId id="2147483668" r:id="rId19"/>
    <p:sldLayoutId id="2147483669" r:id="rId20"/>
    <p:sldLayoutId id="2147483670" r:id="rId21"/>
    <p:sldLayoutId id="2147483671" r:id="rId22"/>
    <p:sldLayoutId id="2147483672" r:id="rId23"/>
    <p:sldLayoutId id="2147483675" r:id="rId24"/>
    <p:sldLayoutId id="2147483676" r:id="rId25"/>
    <p:sldLayoutId id="2147483677" r:id="rId26"/>
    <p:sldLayoutId id="2147483679" r:id="rId27"/>
    <p:sldLayoutId id="2147483680" r:id="rId28"/>
    <p:sldLayoutId id="2147483682" r:id="rId29"/>
    <p:sldLayoutId id="2147483683" r:id="rId30"/>
    <p:sldLayoutId id="2147483684" r:id="rId31"/>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training/course/view.php?id=385" TargetMode="External"/><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emf"/><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a:t>
            </a:fld>
            <a:endParaRPr dirty="0"/>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b="1" dirty="0"/>
              <a:t>Training of Trainers</a:t>
            </a:r>
            <a:endParaRPr lang="en-US" b="1" dirty="0"/>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dirty="0">
                <a:highlight>
                  <a:srgbClr val="FFFF00"/>
                </a:highlight>
              </a:rPr>
              <a:t>Venue, country, dates</a:t>
            </a:r>
            <a:endParaRPr lang="en-US" b="1" dirty="0">
              <a:highlight>
                <a:srgbClr val="FFFF00"/>
              </a:highlight>
            </a:endParaRPr>
          </a:p>
        </p:txBody>
      </p:sp>
      <p:sp>
        <p:nvSpPr>
          <p:cNvPr id="563" name="Title 2"/>
          <p:cNvSpPr txBox="1"/>
          <p:nvPr/>
        </p:nvSpPr>
        <p:spPr>
          <a:xfrm>
            <a:off x="4465151" y="4320605"/>
            <a:ext cx="8054414"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dirty="0"/>
              <a:t>Welcome!</a:t>
            </a:r>
            <a:endParaRPr lang="en-US" b="1" dirty="0"/>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dirty="0">
                <a:highlight>
                  <a:srgbClr val="FFFF00"/>
                </a:highlight>
              </a:rPr>
              <a:t>Country logo/flag</a:t>
            </a:r>
            <a:endParaRPr lang="en-US" dirty="0">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619424" y="1834879"/>
            <a:ext cx="4845322" cy="1870076"/>
          </a:xfrm>
          <a:prstGeom prst="rect">
            <a:avLst/>
          </a:prstGeom>
        </p:spPr>
        <p:txBody>
          <a:bodyPr lIns="0" tIns="0" rIns="0" bIns="0"/>
          <a:lstStyle>
            <a:lvl1pPr>
              <a:spcBef>
                <a:spcPts val="0"/>
              </a:spcBef>
              <a:defRPr sz="3200"/>
            </a:lvl1pPr>
          </a:lstStyle>
          <a:p>
            <a:r>
              <a:rPr b="1" dirty="0"/>
              <a:t>1.1 Programme objectives and content</a:t>
            </a:r>
            <a:endParaRPr lang="en-US" b="1"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536" y="2016000"/>
            <a:ext cx="7351175" cy="29341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08609" indent="-308609">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800" dirty="0"/>
              <a:t>Explain TOT goal and operational objectives</a:t>
            </a:r>
            <a:endParaRPr sz="2800" dirty="0">
              <a:solidFill>
                <a:srgbClr val="10253F"/>
              </a:solidFill>
              <a:latin typeface="Arial"/>
              <a:ea typeface="Arial"/>
              <a:cs typeface="Arial"/>
              <a:sym typeface="Arial"/>
            </a:endParaRPr>
          </a:p>
          <a:p>
            <a:pPr marL="308609" indent="-308609">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800" dirty="0"/>
              <a:t>Describe the structure and content of the TOT</a:t>
            </a:r>
            <a:endParaRPr sz="2800" dirty="0">
              <a:solidFill>
                <a:srgbClr val="10253F"/>
              </a:solidFill>
              <a:latin typeface="Arial"/>
              <a:ea typeface="Arial"/>
              <a:cs typeface="Arial"/>
              <a:sym typeface="Arial"/>
            </a:endParaRPr>
          </a:p>
          <a:p>
            <a:pPr marL="308609" indent="-308609">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800" dirty="0"/>
              <a:t>Present the agenda and training flow</a:t>
            </a:r>
            <a:endParaRPr sz="2800" dirty="0">
              <a:solidFill>
                <a:srgbClr val="10253F"/>
              </a:solidFill>
              <a:latin typeface="Arial"/>
              <a:ea typeface="Arial"/>
              <a:cs typeface="Arial"/>
              <a:sym typeface="Arial"/>
            </a:endParaRPr>
          </a:p>
          <a:p>
            <a:pPr marL="308609" indent="-308609">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800" dirty="0"/>
              <a:t>Identify volunteers for daily tasks</a:t>
            </a:r>
          </a:p>
          <a:p>
            <a:pPr marL="308609" indent="-308609">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800" dirty="0"/>
              <a:t>Introduce ground rules and housekeeping information</a:t>
            </a: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dirty="0"/>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Session objectives</a:t>
            </a:r>
            <a:endParaRPr lang="en-US" b="1"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320000" y="2016000"/>
            <a:ext cx="7443460" cy="3546600"/>
          </a:xfrm>
          <a:prstGeom prst="rect">
            <a:avLst/>
          </a:prstGeom>
        </p:spPr>
        <p:txBody>
          <a:bodyPr>
            <a:noAutofit/>
          </a:bodyPr>
          <a:lstStyle/>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sz="2800" dirty="0">
                <a:sym typeface="Calibri"/>
              </a:rPr>
              <a:t>TOT goal</a:t>
            </a: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sz="2800" dirty="0">
                <a:sym typeface="Calibri"/>
              </a:rPr>
              <a:t>TOT operational objectives</a:t>
            </a: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sz="2800" dirty="0">
                <a:sym typeface="Calibri"/>
              </a:rPr>
              <a:t>Training overview</a:t>
            </a: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sz="2800" dirty="0">
                <a:sym typeface="Calibri"/>
              </a:rPr>
              <a:t>Training agenda</a:t>
            </a: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sz="2800" dirty="0">
                <a:sym typeface="Calibri"/>
              </a:rPr>
              <a:t>Daily tasks</a:t>
            </a: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sz="2800" dirty="0">
                <a:sym typeface="Calibri"/>
              </a:rPr>
              <a:t>Ground rules and house keeping information</a:t>
            </a:r>
          </a:p>
        </p:txBody>
      </p:sp>
      <p:sp>
        <p:nvSpPr>
          <p:cNvPr id="4" name="TextBox 8">
            <a:extLst>
              <a:ext uri="{FF2B5EF4-FFF2-40B4-BE49-F238E27FC236}">
                <a16:creationId xmlns:a16="http://schemas.microsoft.com/office/drawing/2014/main" id="{A3DA0E0E-79A9-9D62-FCCB-9F3DC75C9FE8}"/>
              </a:ext>
            </a:extLst>
          </p:cNvPr>
          <p:cNvSpPr txBox="1"/>
          <p:nvPr/>
        </p:nvSpPr>
        <p:spPr>
          <a:xfrm>
            <a:off x="428540" y="923000"/>
            <a:ext cx="2894762"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Outline</a:t>
            </a:r>
          </a:p>
          <a:p>
            <a:endParaRPr lang="hu-HU" b="1"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9" name="Content Placeholder 1"/>
          <p:cNvSpPr txBox="1">
            <a:spLocks noGrp="1"/>
          </p:cNvSpPr>
          <p:nvPr>
            <p:ph type="body" idx="1"/>
          </p:nvPr>
        </p:nvSpPr>
        <p:spPr>
          <a:xfrm>
            <a:off x="4319999" y="2016000"/>
            <a:ext cx="6985339" cy="2492990"/>
          </a:xfrm>
          <a:prstGeom prst="rect">
            <a:avLst/>
          </a:prstGeom>
        </p:spPr>
        <p:txBody>
          <a:bodyPr wrap="square" lIns="45719" tIns="45720" rIns="45719" bIns="45720" anchor="ctr">
            <a:spAutoFit/>
          </a:bodyPr>
          <a:lstStyle/>
          <a:p>
            <a:pPr>
              <a:lnSpc>
                <a:spcPct val="100000"/>
              </a:lnSpc>
            </a:pPr>
            <a:r>
              <a:rPr sz="2600" dirty="0"/>
              <a:t>The Rapid Response Teams Training of Trainers (RRT TOT) aims at enabling future training coordinators and facilitators to </a:t>
            </a:r>
            <a:r>
              <a:rPr sz="2600" dirty="0">
                <a:solidFill>
                  <a:srgbClr val="5A8A39"/>
                </a:solidFill>
              </a:rPr>
              <a:t>plan, organize, deliver and evaluate </a:t>
            </a:r>
            <a:r>
              <a:rPr sz="2600" dirty="0"/>
              <a:t>a Rapid Response Teams Advanced Training </a:t>
            </a:r>
            <a:r>
              <a:rPr lang="en-GB" sz="2600" dirty="0"/>
              <a:t>Package</a:t>
            </a:r>
            <a:r>
              <a:rPr sz="2600" dirty="0"/>
              <a:t> (RRT ATP) tailored their country specific context and needs.</a:t>
            </a:r>
          </a:p>
        </p:txBody>
      </p:sp>
      <p:sp>
        <p:nvSpPr>
          <p:cNvPr id="641" name="Rectangle 2"/>
          <p:cNvSpPr txBox="1"/>
          <p:nvPr/>
        </p:nvSpPr>
        <p:spPr>
          <a:xfrm>
            <a:off x="780881" y="90250"/>
            <a:ext cx="6985339"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685800">
              <a:lnSpc>
                <a:spcPct val="90000"/>
              </a:lnSpc>
              <a:defRPr sz="3200">
                <a:solidFill>
                  <a:srgbClr val="FFFFFF"/>
                </a:solidFill>
                <a:latin typeface="Source Sans Pro Bold"/>
                <a:ea typeface="Source Sans Pro Bold"/>
                <a:cs typeface="Source Sans Pro Bold"/>
                <a:sym typeface="Source Sans Pro Bold"/>
              </a:defRPr>
            </a:lvl1pPr>
          </a:lstStyle>
          <a:p>
            <a:endParaRPr lang="en-US" b="1" dirty="0"/>
          </a:p>
        </p:txBody>
      </p:sp>
      <p:sp>
        <p:nvSpPr>
          <p:cNvPr id="4" name="TextBox 8">
            <a:extLst>
              <a:ext uri="{FF2B5EF4-FFF2-40B4-BE49-F238E27FC236}">
                <a16:creationId xmlns:a16="http://schemas.microsoft.com/office/drawing/2014/main" id="{883AB5F2-363A-D56A-5292-AD1B0C2C4FCE}"/>
              </a:ext>
            </a:extLst>
          </p:cNvPr>
          <p:cNvSpPr txBox="1"/>
          <p:nvPr/>
        </p:nvSpPr>
        <p:spPr>
          <a:xfrm>
            <a:off x="428540" y="923000"/>
            <a:ext cx="28947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1. TOT </a:t>
            </a:r>
            <a:r>
              <a:rPr lang="hu-HU" b="1" dirty="0" err="1"/>
              <a:t>goal</a:t>
            </a:r>
            <a:endParaRPr lang="hu-HU" b="1"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TextBox 8"/>
          <p:cNvSpPr txBox="1"/>
          <p:nvPr/>
        </p:nvSpPr>
        <p:spPr>
          <a:xfrm>
            <a:off x="215263" y="20863"/>
            <a:ext cx="608412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2. TOT operational objectives</a:t>
            </a:r>
            <a:endParaRPr lang="en-US" b="1" dirty="0"/>
          </a:p>
        </p:txBody>
      </p:sp>
      <p:sp>
        <p:nvSpPr>
          <p:cNvPr id="2" name="Szövegdoboz 1">
            <a:extLst>
              <a:ext uri="{FF2B5EF4-FFF2-40B4-BE49-F238E27FC236}">
                <a16:creationId xmlns:a16="http://schemas.microsoft.com/office/drawing/2014/main" id="{60CD5D31-15E8-6B4F-BB65-E53EA4C727CA}"/>
              </a:ext>
            </a:extLst>
          </p:cNvPr>
          <p:cNvSpPr txBox="1"/>
          <p:nvPr/>
        </p:nvSpPr>
        <p:spPr>
          <a:xfrm>
            <a:off x="1187999" y="900000"/>
            <a:ext cx="9773511" cy="49264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nSpc>
                <a:spcPct val="81000"/>
              </a:lnSpc>
              <a:defRPr sz="2200"/>
            </a:pPr>
            <a:r>
              <a:rPr lang="en-US" sz="2600" b="1" dirty="0">
                <a:solidFill>
                  <a:srgbClr val="65A000"/>
                </a:solidFill>
                <a:latin typeface="Source Sans Pro Bold"/>
              </a:rPr>
              <a:t>The RRT TOT provides future trainers with the necessary knowledge and skills that will enable them to:</a:t>
            </a:r>
            <a:br>
              <a:rPr lang="hu-HU" sz="2600" b="1" dirty="0">
                <a:solidFill>
                  <a:srgbClr val="65A000"/>
                </a:solidFill>
                <a:latin typeface="Source Sans Pro Regular"/>
              </a:rPr>
            </a:br>
            <a:endParaRPr lang="en-US" sz="2600" b="1" dirty="0">
              <a:solidFill>
                <a:srgbClr val="65A000"/>
              </a:solidFill>
              <a:latin typeface="Source Sans Pro Regular"/>
            </a:endParaRPr>
          </a:p>
          <a:p>
            <a:pPr marL="342900" indent="-342900" algn="just">
              <a:lnSpc>
                <a:spcPct val="103500"/>
              </a:lnSpc>
              <a:buClr>
                <a:srgbClr val="65A000"/>
              </a:buClr>
              <a:buSzPct val="100000"/>
              <a:buFont typeface="Arial"/>
              <a:buChar char="•"/>
              <a:defRPr sz="2200"/>
            </a:pPr>
            <a:r>
              <a:rPr lang="en-US" sz="2400" dirty="0">
                <a:latin typeface="Source Sans Pro Regular"/>
              </a:rPr>
              <a:t>Compose a facilitation team to deliver the RRT Advanced Training Package  (RRT ATP) </a:t>
            </a:r>
          </a:p>
          <a:p>
            <a:pPr marL="342900" indent="-342900" algn="just">
              <a:lnSpc>
                <a:spcPct val="103500"/>
              </a:lnSpc>
              <a:buClr>
                <a:srgbClr val="65A000"/>
              </a:buClr>
              <a:buSzPct val="100000"/>
              <a:buFont typeface="Arial"/>
              <a:buChar char="•"/>
              <a:defRPr sz="2200"/>
            </a:pPr>
            <a:r>
              <a:rPr lang="en-US" sz="2400" dirty="0">
                <a:latin typeface="Source Sans Pro Regular"/>
              </a:rPr>
              <a:t>Facilitate practical sessions of the RRT ATP according to their areas of expertise</a:t>
            </a:r>
          </a:p>
          <a:p>
            <a:pPr marL="342900" indent="-342900" algn="just">
              <a:lnSpc>
                <a:spcPct val="103500"/>
              </a:lnSpc>
              <a:buClr>
                <a:srgbClr val="65A000"/>
              </a:buClr>
              <a:buSzPct val="100000"/>
              <a:buFont typeface="Arial"/>
              <a:buChar char="•"/>
              <a:defRPr sz="2200"/>
            </a:pPr>
            <a:r>
              <a:rPr lang="en-US" sz="2400" dirty="0">
                <a:latin typeface="Source Sans Pro Regular"/>
              </a:rPr>
              <a:t>Set up rooms and spaces, prepare logistics, facilitate the RRT skills drill and provide constructive feedback to participants on their performance</a:t>
            </a:r>
          </a:p>
          <a:p>
            <a:pPr marL="342900" indent="-342900" algn="just">
              <a:lnSpc>
                <a:spcPct val="103500"/>
              </a:lnSpc>
              <a:buClr>
                <a:srgbClr val="65A000"/>
              </a:buClr>
              <a:buSzPct val="100000"/>
              <a:buFont typeface="Arial"/>
              <a:buChar char="•"/>
              <a:defRPr sz="2200"/>
            </a:pPr>
            <a:r>
              <a:rPr lang="en-US" sz="2400" dirty="0">
                <a:latin typeface="Source Sans Pro Regular"/>
              </a:rPr>
              <a:t>Evaluate the RRT ATP for participant satisfaction and learning</a:t>
            </a:r>
          </a:p>
          <a:p>
            <a:pPr marL="342900" indent="-342900" algn="just">
              <a:lnSpc>
                <a:spcPct val="103500"/>
              </a:lnSpc>
              <a:spcBef>
                <a:spcPts val="500"/>
              </a:spcBef>
              <a:buClr>
                <a:srgbClr val="65A000"/>
              </a:buClr>
              <a:buSzPct val="100000"/>
              <a:buFont typeface="Arial"/>
              <a:buChar char="•"/>
              <a:defRPr sz="2200"/>
            </a:pPr>
            <a:r>
              <a:rPr lang="en-US" sz="2400" dirty="0">
                <a:latin typeface="Source Sans Pro Regular"/>
              </a:rPr>
              <a:t>Coordinate the implementation of RRT ATP including instructional, organizational and logistic aspects.</a:t>
            </a: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7" name="Picture 1" descr="Picture 1"/>
          <p:cNvPicPr>
            <a:picLocks noChangeAspect="1"/>
          </p:cNvPicPr>
          <p:nvPr/>
        </p:nvPicPr>
        <p:blipFill>
          <a:blip r:embed="rId2"/>
          <a:stretch>
            <a:fillRect/>
          </a:stretch>
        </p:blipFill>
        <p:spPr>
          <a:xfrm>
            <a:off x="0" y="0"/>
            <a:ext cx="5074419" cy="653143"/>
          </a:xfrm>
          <a:prstGeom prst="rect">
            <a:avLst/>
          </a:prstGeom>
          <a:ln w="12700">
            <a:miter lim="400000"/>
          </a:ln>
        </p:spPr>
      </p:pic>
      <p:sp>
        <p:nvSpPr>
          <p:cNvPr id="650" name="TextBox 15"/>
          <p:cNvSpPr txBox="1"/>
          <p:nvPr/>
        </p:nvSpPr>
        <p:spPr>
          <a:xfrm>
            <a:off x="1188000" y="900000"/>
            <a:ext cx="9908978" cy="47012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0" rIns="45719" anchor="ctr">
            <a:noAutofit/>
          </a:bodyPr>
          <a:lstStyle/>
          <a:p>
            <a:pPr>
              <a:defRPr sz="2400">
                <a:solidFill>
                  <a:schemeClr val="accent3"/>
                </a:solidFill>
                <a:latin typeface="Source Sans Pro Bold"/>
                <a:ea typeface="Source Sans Pro Bold"/>
                <a:cs typeface="Source Sans Pro Bold"/>
                <a:sym typeface="Source Sans Pro Bold"/>
              </a:defRPr>
            </a:pPr>
            <a:r>
              <a:rPr sz="2600" b="1" dirty="0">
                <a:solidFill>
                  <a:srgbClr val="65A000"/>
                </a:solidFill>
                <a:latin typeface="Source Sans Pro Bold"/>
              </a:rPr>
              <a:t>Pre-TOT activities:</a:t>
            </a:r>
            <a:endParaRPr sz="2600" b="1" dirty="0">
              <a:solidFill>
                <a:srgbClr val="65A000"/>
              </a:solidFill>
              <a:latin typeface="Source Sans Pro Bold"/>
              <a:ea typeface="Arial"/>
              <a:cs typeface="Arial"/>
              <a:sym typeface="Arial"/>
            </a:endParaRPr>
          </a:p>
          <a:p>
            <a:pPr marL="457200" indent="-457200">
              <a:buClr>
                <a:srgbClr val="65A000"/>
              </a:buClr>
              <a:buSzPct val="100000"/>
              <a:buFont typeface="+mj-lt"/>
              <a:buAutoNum type="alphaLcParenR"/>
              <a:defRPr sz="2400">
                <a:latin typeface="Source Sans Pro Regular"/>
                <a:ea typeface="Source Sans Pro Regular"/>
                <a:cs typeface="Source Sans Pro Regular"/>
                <a:sym typeface="Source Sans Pro Regular"/>
              </a:defRPr>
            </a:pPr>
            <a:r>
              <a:rPr sz="2400" dirty="0"/>
              <a:t>Complete the </a:t>
            </a:r>
            <a:br>
              <a:rPr lang="hu-HU" sz="2400" dirty="0"/>
            </a:br>
            <a:r>
              <a:rPr sz="2400" u="sng" dirty="0">
                <a:solidFill>
                  <a:srgbClr val="0563C1"/>
                </a:solidFill>
                <a:uFill>
                  <a:solidFill>
                    <a:srgbClr val="0563C1"/>
                  </a:solidFill>
                </a:uFill>
                <a:hlinkClick r:id="rId3"/>
              </a:rPr>
              <a:t>Rapid Response Teams Essentials Online Learning Programme</a:t>
            </a:r>
            <a:endParaRPr sz="2400" dirty="0">
              <a:solidFill>
                <a:srgbClr val="FF0000"/>
              </a:solidFill>
            </a:endParaRPr>
          </a:p>
          <a:p>
            <a:pPr marL="457200" indent="-457200">
              <a:buClr>
                <a:srgbClr val="65A000"/>
              </a:buClr>
              <a:buSzPct val="100000"/>
              <a:buFont typeface="+mj-lt"/>
              <a:buAutoNum type="alphaLcParenR"/>
              <a:defRPr sz="2400">
                <a:latin typeface="Source Sans Pro Regular"/>
                <a:ea typeface="Source Sans Pro Regular"/>
                <a:cs typeface="Source Sans Pro Regular"/>
                <a:sym typeface="Source Sans Pro Regular"/>
              </a:defRPr>
            </a:pPr>
            <a:r>
              <a:rPr sz="2400" dirty="0"/>
              <a:t>Develop a country tailored RRT ATP agenda and adapt the corresponding content to their country specific context and needs (date of adaptation workshop).</a:t>
            </a:r>
            <a:endParaRPr sz="2400" dirty="0">
              <a:solidFill>
                <a:srgbClr val="10253F"/>
              </a:solidFill>
              <a:latin typeface="Arial"/>
              <a:ea typeface="Arial"/>
              <a:cs typeface="Arial"/>
              <a:sym typeface="Arial"/>
            </a:endParaRPr>
          </a:p>
          <a:p>
            <a:pPr marL="457200" indent="-457200">
              <a:buClr>
                <a:srgbClr val="65A000"/>
              </a:buClr>
              <a:buSzPct val="100000"/>
              <a:buFont typeface="+mj-lt"/>
              <a:buAutoNum type="alphaLcParenR"/>
              <a:defRPr sz="2400">
                <a:latin typeface="Source Sans Pro Regular"/>
                <a:ea typeface="Source Sans Pro Regular"/>
                <a:cs typeface="Source Sans Pro Regular"/>
                <a:sym typeface="Source Sans Pro Regular"/>
              </a:defRPr>
            </a:pPr>
            <a:r>
              <a:rPr sz="2400" dirty="0"/>
              <a:t>Carefully go through the RRT skills drill facilitator guide.</a:t>
            </a:r>
            <a:endParaRPr sz="2400" dirty="0">
              <a:solidFill>
                <a:srgbClr val="10253F"/>
              </a:solidFill>
              <a:latin typeface="Arial"/>
              <a:ea typeface="Arial"/>
              <a:cs typeface="Arial"/>
              <a:sym typeface="Arial"/>
            </a:endParaRPr>
          </a:p>
          <a:p>
            <a:pPr>
              <a:defRPr sz="2400">
                <a:latin typeface="Source Sans Pro Regular"/>
                <a:ea typeface="Source Sans Pro Regular"/>
                <a:cs typeface="Source Sans Pro Regular"/>
                <a:sym typeface="Source Sans Pro Regular"/>
              </a:defRPr>
            </a:pPr>
            <a:endParaRPr sz="2400" dirty="0">
              <a:solidFill>
                <a:srgbClr val="10253F"/>
              </a:solidFill>
              <a:latin typeface="Arial"/>
              <a:ea typeface="Arial"/>
              <a:cs typeface="Arial"/>
              <a:sym typeface="Arial"/>
            </a:endParaRPr>
          </a:p>
          <a:p>
            <a:pPr>
              <a:defRPr sz="2400">
                <a:solidFill>
                  <a:schemeClr val="accent3"/>
                </a:solidFill>
                <a:latin typeface="Source Sans Pro Bold"/>
                <a:ea typeface="Source Sans Pro Bold"/>
                <a:cs typeface="Source Sans Pro Bold"/>
                <a:sym typeface="Source Sans Pro Bold"/>
              </a:defRPr>
            </a:pPr>
            <a:r>
              <a:rPr sz="2600" b="1" dirty="0">
                <a:solidFill>
                  <a:srgbClr val="65A000"/>
                </a:solidFill>
                <a:latin typeface="Source Sans Pro Bold"/>
              </a:rPr>
              <a:t>TOT key features:</a:t>
            </a:r>
            <a:endParaRPr sz="2600" b="1" dirty="0">
              <a:solidFill>
                <a:srgbClr val="65A000"/>
              </a:solidFill>
              <a:latin typeface="Source Sans Pro Bold"/>
              <a:ea typeface="Arial"/>
              <a:cs typeface="Arial"/>
              <a:sym typeface="Arial"/>
            </a:endParaRPr>
          </a:p>
          <a:p>
            <a:pPr marL="285750" indent="-285750">
              <a:spcBef>
                <a:spcPts val="3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dirty="0"/>
              <a:t>4-day training</a:t>
            </a:r>
            <a:endParaRPr sz="2400" dirty="0">
              <a:solidFill>
                <a:srgbClr val="10253F"/>
              </a:solidFill>
              <a:latin typeface="Arial"/>
              <a:ea typeface="Arial"/>
              <a:cs typeface="Arial"/>
              <a:sym typeface="Arial"/>
            </a:endParaRPr>
          </a:p>
          <a:p>
            <a:pPr marL="285750" indent="-285750">
              <a:spcBef>
                <a:spcPts val="3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dirty="0"/>
              <a:t>28 learning hours</a:t>
            </a:r>
            <a:endParaRPr sz="2400" dirty="0">
              <a:solidFill>
                <a:srgbClr val="10253F"/>
              </a:solidFill>
              <a:latin typeface="Arial"/>
              <a:ea typeface="Arial"/>
              <a:cs typeface="Arial"/>
              <a:sym typeface="Arial"/>
            </a:endParaRPr>
          </a:p>
          <a:p>
            <a:pPr marL="285750" indent="-285750">
              <a:spcBef>
                <a:spcPts val="3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dirty="0"/>
              <a:t>Hands-on training, 90% of practical sessions.</a:t>
            </a:r>
          </a:p>
        </p:txBody>
      </p:sp>
      <p:sp>
        <p:nvSpPr>
          <p:cNvPr id="2" name="TextBox 8">
            <a:extLst>
              <a:ext uri="{FF2B5EF4-FFF2-40B4-BE49-F238E27FC236}">
                <a16:creationId xmlns:a16="http://schemas.microsoft.com/office/drawing/2014/main" id="{482BCE4C-C295-A035-4FBC-81051D855CE0}"/>
              </a:ext>
            </a:extLst>
          </p:cNvPr>
          <p:cNvSpPr txBox="1"/>
          <p:nvPr/>
        </p:nvSpPr>
        <p:spPr>
          <a:xfrm>
            <a:off x="215263" y="20863"/>
            <a:ext cx="608412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sz="3200" b="1" dirty="0"/>
              <a:t>3. TOT </a:t>
            </a:r>
            <a:r>
              <a:rPr lang="hu-HU" sz="3200" b="1" dirty="0" err="1"/>
              <a:t>overview</a:t>
            </a:r>
            <a:endParaRPr lang="en-US" b="1"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2" name="Picture 1" descr="Picture 1"/>
          <p:cNvPicPr>
            <a:picLocks noChangeAspect="1"/>
          </p:cNvPicPr>
          <p:nvPr/>
        </p:nvPicPr>
        <p:blipFill>
          <a:blip r:embed="rId2"/>
          <a:stretch>
            <a:fillRect/>
          </a:stretch>
        </p:blipFill>
        <p:spPr>
          <a:xfrm>
            <a:off x="0" y="0"/>
            <a:ext cx="5074419" cy="653143"/>
          </a:xfrm>
          <a:prstGeom prst="rect">
            <a:avLst/>
          </a:prstGeom>
          <a:ln w="12700">
            <a:miter lim="400000"/>
          </a:ln>
        </p:spPr>
      </p:pic>
      <p:graphicFrame>
        <p:nvGraphicFramePr>
          <p:cNvPr id="655" name="Table 2"/>
          <p:cNvGraphicFramePr/>
          <p:nvPr>
            <p:extLst>
              <p:ext uri="{D42A27DB-BD31-4B8C-83A1-F6EECF244321}">
                <p14:modId xmlns:p14="http://schemas.microsoft.com/office/powerpoint/2010/main" val="688514733"/>
              </p:ext>
            </p:extLst>
          </p:nvPr>
        </p:nvGraphicFramePr>
        <p:xfrm>
          <a:off x="1987394" y="1124211"/>
          <a:ext cx="8082295" cy="4757300"/>
        </p:xfrm>
        <a:graphic>
          <a:graphicData uri="http://schemas.openxmlformats.org/drawingml/2006/table">
            <a:tbl>
              <a:tblPr>
                <a:tableStyleId>{4C3C2611-4C71-4FC5-86AE-919BDF0F9419}</a:tableStyleId>
              </a:tblPr>
              <a:tblGrid>
                <a:gridCol w="1616459">
                  <a:extLst>
                    <a:ext uri="{9D8B030D-6E8A-4147-A177-3AD203B41FA5}">
                      <a16:colId xmlns:a16="http://schemas.microsoft.com/office/drawing/2014/main" val="20000"/>
                    </a:ext>
                  </a:extLst>
                </a:gridCol>
                <a:gridCol w="1616459">
                  <a:extLst>
                    <a:ext uri="{9D8B030D-6E8A-4147-A177-3AD203B41FA5}">
                      <a16:colId xmlns:a16="http://schemas.microsoft.com/office/drawing/2014/main" val="20001"/>
                    </a:ext>
                  </a:extLst>
                </a:gridCol>
                <a:gridCol w="1616459">
                  <a:extLst>
                    <a:ext uri="{9D8B030D-6E8A-4147-A177-3AD203B41FA5}">
                      <a16:colId xmlns:a16="http://schemas.microsoft.com/office/drawing/2014/main" val="20002"/>
                    </a:ext>
                  </a:extLst>
                </a:gridCol>
                <a:gridCol w="1528602">
                  <a:extLst>
                    <a:ext uri="{9D8B030D-6E8A-4147-A177-3AD203B41FA5}">
                      <a16:colId xmlns:a16="http://schemas.microsoft.com/office/drawing/2014/main" val="20003"/>
                    </a:ext>
                  </a:extLst>
                </a:gridCol>
                <a:gridCol w="1704316">
                  <a:extLst>
                    <a:ext uri="{9D8B030D-6E8A-4147-A177-3AD203B41FA5}">
                      <a16:colId xmlns:a16="http://schemas.microsoft.com/office/drawing/2014/main" val="20004"/>
                    </a:ext>
                  </a:extLst>
                </a:gridCol>
              </a:tblGrid>
              <a:tr h="556930">
                <a:tc>
                  <a:txBody>
                    <a:bodyPr/>
                    <a:lstStyle/>
                    <a:p>
                      <a:pPr algn="ctr" defTabSz="289320">
                        <a:defRPr sz="1800">
                          <a:latin typeface="Source Sans Pro Regular"/>
                          <a:ea typeface="Source Sans Pro Regular"/>
                          <a:cs typeface="Source Sans Pro Regular"/>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sz="1800" b="0" i="0" u="none" strike="noStrike" cap="none" spc="0" baseline="0" dirty="0">
                          <a:solidFill>
                            <a:srgbClr val="000000"/>
                          </a:solidFill>
                          <a:uFillTx/>
                          <a:latin typeface="Source Sans Pro Bold"/>
                          <a:ea typeface="Source Sans Pro Bold"/>
                          <a:cs typeface="Source Sans Pro Bold"/>
                          <a:sym typeface="Source Sans Pro Bold"/>
                        </a:rPr>
                        <a:t>Day 1</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latin typeface="Source Sans Pro Bold"/>
                          <a:ea typeface="Source Sans Pro Bold"/>
                          <a:cs typeface="Source Sans Pro Bold"/>
                          <a:sym typeface="Source Sans Pro Bold"/>
                        </a:rPr>
                        <a:t>Day 2</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latin typeface="Source Sans Pro Bold"/>
                          <a:ea typeface="Source Sans Pro Bold"/>
                          <a:cs typeface="Source Sans Pro Bold"/>
                          <a:sym typeface="Source Sans Pro Bold"/>
                        </a:rPr>
                        <a:t>Day 3</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latin typeface="Source Sans Pro Bold"/>
                          <a:ea typeface="Source Sans Pro Bold"/>
                          <a:cs typeface="Source Sans Pro Bold"/>
                          <a:sym typeface="Source Sans Pro Bold"/>
                        </a:rPr>
                        <a:t>Day 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0"/>
                  </a:ext>
                </a:extLst>
              </a:tr>
              <a:tr h="882578">
                <a:tc rowSpan="3">
                  <a:txBody>
                    <a:bodyPr/>
                    <a:lstStyle/>
                    <a:p>
                      <a:pPr defTabSz="289320">
                        <a:defRPr>
                          <a:latin typeface="Source Sans Pro Bold"/>
                          <a:ea typeface="Source Sans Pro Bold"/>
                          <a:cs typeface="Source Sans Pro Bold"/>
                          <a:sym typeface="Source Sans Pro Bold"/>
                        </a:defRPr>
                      </a:pPr>
                      <a:endParaRPr dirty="0"/>
                    </a:p>
                    <a:p>
                      <a:pPr defTabSz="289320">
                        <a:defRPr>
                          <a:latin typeface="Source Sans Pro Bold"/>
                          <a:ea typeface="Source Sans Pro Bold"/>
                          <a:cs typeface="Source Sans Pro Bold"/>
                          <a:sym typeface="Source Sans Pro Bold"/>
                        </a:defRPr>
                      </a:pPr>
                      <a:r>
                        <a:rPr dirty="0"/>
                        <a:t>Morning</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rowSpan="2">
                  <a:txBody>
                    <a:bodyPr/>
                    <a:lstStyle/>
                    <a:p>
                      <a:pPr defTabSz="289320">
                        <a:defRPr sz="1800"/>
                      </a:pPr>
                      <a:r>
                        <a:rPr sz="1400" dirty="0">
                          <a:solidFill>
                            <a:srgbClr val="FFFFFF"/>
                          </a:solidFill>
                          <a:latin typeface="Source Sans Pro Regular"/>
                          <a:ea typeface="Source Sans Pro Regular"/>
                          <a:cs typeface="Source Sans Pro Regular"/>
                        </a:rPr>
                        <a:t>Opening</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rowSpan="2">
                  <a:txBody>
                    <a:bodyPr/>
                    <a:lstStyle/>
                    <a:p>
                      <a:pPr defTabSz="289320">
                        <a:defRPr sz="1800"/>
                      </a:pPr>
                      <a:r>
                        <a:rPr sz="1400" dirty="0">
                          <a:latin typeface="Source Sans Pro Regular"/>
                          <a:ea typeface="Source Sans Pro Regular"/>
                          <a:cs typeface="Source Sans Pro Regular"/>
                        </a:rPr>
                        <a:t>Introduction to the RRT skills drill
Facilitator hat</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rowSpan="3">
                  <a:txBody>
                    <a:bodyPr/>
                    <a:lstStyle/>
                    <a:p>
                      <a:pPr marL="0" marR="0" indent="0" algn="l" defTabSz="822960" rtl="0" latinLnBrk="0">
                        <a:lnSpc>
                          <a:spcPct val="100000"/>
                        </a:lnSpc>
                        <a:spcBef>
                          <a:spcPts val="0"/>
                        </a:spcBef>
                        <a:spcAft>
                          <a:spcPts val="0"/>
                        </a:spcAft>
                        <a:buClrTx/>
                        <a:buSzTx/>
                        <a:buFontTx/>
                        <a:buNone/>
                        <a:tabLst/>
                        <a:defRPr sz="1800"/>
                      </a:pPr>
                      <a:r>
                        <a:rPr sz="1400" b="0" i="0" u="none" strike="noStrike" cap="none" spc="0" baseline="0" dirty="0">
                          <a:solidFill>
                            <a:schemeClr val="bg1"/>
                          </a:solidFill>
                          <a:uFillTx/>
                          <a:latin typeface="Source Sans Pro Regular"/>
                          <a:ea typeface="Source Sans Pro Regular"/>
                          <a:cs typeface="Source Sans Pro Regular"/>
                          <a:sym typeface="Source Sans Pro Regular"/>
                        </a:rPr>
                        <a:t>Practice facilitation of RRT skills drill</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822960">
                        <a:defRPr>
                          <a:solidFill>
                            <a:srgbClr val="FFFFFF"/>
                          </a:solidFill>
                          <a:latin typeface="Source Sans Pro Regular"/>
                          <a:ea typeface="Source Sans Pro Regular"/>
                          <a:cs typeface="Source Sans Pro Regular"/>
                        </a:defRPr>
                      </a:pPr>
                      <a:r>
                        <a:rPr dirty="0">
                          <a:solidFill>
                            <a:schemeClr val="bg1"/>
                          </a:solidFill>
                        </a:rPr>
                        <a:t>Practice facilitation of RRT skills drill</a:t>
                      </a:r>
                    </a:p>
                    <a:p>
                      <a:pPr defTabSz="289320">
                        <a:defRPr>
                          <a:latin typeface="Source Sans Pro Regular"/>
                          <a:ea typeface="Source Sans Pro Regular"/>
                          <a:cs typeface="Source Sans Pro Regular"/>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extLst>
                  <a:ext uri="{0D108BD9-81ED-4DB2-BD59-A6C34878D82A}">
                    <a16:rowId xmlns:a16="http://schemas.microsoft.com/office/drawing/2014/main" val="10001"/>
                  </a:ext>
                </a:extLst>
              </a:tr>
              <a:tr h="7178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indent="0" algn="l" defTabSz="822960" rtl="0" latinLnBrk="0">
                        <a:lnSpc>
                          <a:spcPct val="100000"/>
                        </a:lnSpc>
                        <a:spcBef>
                          <a:spcPts val="0"/>
                        </a:spcBef>
                        <a:spcAft>
                          <a:spcPts val="0"/>
                        </a:spcAft>
                        <a:buClrTx/>
                        <a:buSzTx/>
                        <a:buFontTx/>
                        <a:buNone/>
                        <a:tabLst/>
                        <a:defRPr sz="1800"/>
                      </a:pPr>
                      <a:r>
                        <a:rPr sz="1400" b="0" i="0" u="none" strike="noStrike" cap="none" spc="0" baseline="0" dirty="0">
                          <a:solidFill>
                            <a:schemeClr val="bg1"/>
                          </a:solidFill>
                          <a:uFillTx/>
                          <a:latin typeface="Source Sans Pro Regular"/>
                          <a:ea typeface="Source Sans Pro Regular"/>
                          <a:cs typeface="Source Sans Pro Regular"/>
                          <a:sym typeface="Source Sans Pro Regular"/>
                        </a:rPr>
                        <a:t>Review of the RRT skills drill Facilitator hat</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extLst>
                  <a:ext uri="{0D108BD9-81ED-4DB2-BD59-A6C34878D82A}">
                    <a16:rowId xmlns:a16="http://schemas.microsoft.com/office/drawing/2014/main" val="10002"/>
                  </a:ext>
                </a:extLst>
              </a:tr>
              <a:tr h="811503">
                <a:tc vMerge="1">
                  <a:txBody>
                    <a:bodyPr/>
                    <a:lstStyle/>
                    <a:p>
                      <a:endParaRPr lang="en-US"/>
                    </a:p>
                  </a:txBody>
                  <a:tcPr/>
                </a:tc>
                <a:tc>
                  <a:txBody>
                    <a:bodyPr/>
                    <a:lstStyle/>
                    <a:p>
                      <a:pPr defTabSz="822960">
                        <a:defRPr>
                          <a:solidFill>
                            <a:srgbClr val="FFFFFF"/>
                          </a:solidFill>
                          <a:latin typeface="Source Sans Pro Regular"/>
                          <a:ea typeface="Source Sans Pro Regular"/>
                          <a:cs typeface="Source Sans Pro Regular"/>
                        </a:defRPr>
                      </a:pPr>
                      <a:r>
                        <a:rPr dirty="0">
                          <a:solidFill>
                            <a:schemeClr val="bg1"/>
                          </a:solidFill>
                        </a:rPr>
                        <a:t>Setting the scene</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a:txBody>
                    <a:bodyPr/>
                    <a:lstStyle/>
                    <a:p>
                      <a:pPr defTabSz="822960">
                        <a:defRPr>
                          <a:solidFill>
                            <a:srgbClr val="FFFFFF"/>
                          </a:solidFill>
                          <a:latin typeface="Source Sans Pro Regular"/>
                          <a:ea typeface="Source Sans Pro Regular"/>
                          <a:cs typeface="Source Sans Pro Regular"/>
                        </a:defRPr>
                      </a:pPr>
                      <a:r>
                        <a:rPr dirty="0">
                          <a:solidFill>
                            <a:schemeClr val="bg1"/>
                          </a:solidFill>
                        </a:rPr>
                        <a:t>Introduction to the skills drill</a:t>
                      </a:r>
                    </a:p>
                    <a:p>
                      <a:pPr defTabSz="289320">
                        <a:defRPr>
                          <a:solidFill>
                            <a:srgbClr val="FFFFFF"/>
                          </a:solidFill>
                          <a:latin typeface="Source Sans Pro Regular"/>
                          <a:ea typeface="Source Sans Pro Regular"/>
                          <a:cs typeface="Source Sans Pro Regular"/>
                        </a:defRPr>
                      </a:pPr>
                      <a:r>
                        <a:rPr dirty="0">
                          <a:solidFill>
                            <a:schemeClr val="bg1"/>
                          </a:solidFill>
                        </a:rPr>
                        <a:t>Participant hat</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811503">
                <a:tc rowSpan="3">
                  <a:txBody>
                    <a:bodyPr/>
                    <a:lstStyle/>
                    <a:p>
                      <a:pPr defTabSz="289320">
                        <a:defRPr>
                          <a:latin typeface="Source Sans Pro Bold"/>
                          <a:ea typeface="Source Sans Pro Bold"/>
                          <a:cs typeface="Source Sans Pro Bold"/>
                          <a:sym typeface="Source Sans Pro Bold"/>
                        </a:defRPr>
                      </a:pPr>
                      <a:endParaRPr dirty="0"/>
                    </a:p>
                    <a:p>
                      <a:pPr defTabSz="289320">
                        <a:defRPr>
                          <a:latin typeface="Source Sans Pro Bold"/>
                          <a:ea typeface="Source Sans Pro Bold"/>
                          <a:cs typeface="Source Sans Pro Bold"/>
                          <a:sym typeface="Source Sans Pro Bold"/>
                        </a:defRPr>
                      </a:pPr>
                      <a:r>
                        <a:rPr dirty="0"/>
                        <a:t>Afternoon</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289320">
                        <a:defRPr sz="1800"/>
                      </a:pPr>
                      <a:r>
                        <a:rPr sz="1400" dirty="0">
                          <a:solidFill>
                            <a:srgbClr val="FFFFFF"/>
                          </a:solidFill>
                          <a:latin typeface="Source Sans Pro Regular"/>
                          <a:ea typeface="Source Sans Pro Regular"/>
                          <a:cs typeface="Source Sans Pro Regular"/>
                        </a:rPr>
                        <a:t>Practice: IPC skills stations</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rowSpan="3">
                  <a:txBody>
                    <a:bodyPr/>
                    <a:lstStyle/>
                    <a:p>
                      <a:pPr defTabSz="822960">
                        <a:defRPr>
                          <a:solidFill>
                            <a:srgbClr val="FFFFFF"/>
                          </a:solidFill>
                          <a:latin typeface="Source Sans Pro Regular"/>
                          <a:ea typeface="Source Sans Pro Regular"/>
                          <a:cs typeface="Source Sans Pro Regular"/>
                        </a:defRPr>
                      </a:pPr>
                      <a:r>
                        <a:rPr dirty="0">
                          <a:solidFill>
                            <a:schemeClr val="bg1"/>
                          </a:solidFill>
                        </a:rPr>
                        <a:t>Practice facilitation of RRT skills drill</a:t>
                      </a:r>
                    </a:p>
                    <a:p>
                      <a:pPr defTabSz="289320">
                        <a:defRPr>
                          <a:solidFill>
                            <a:srgbClr val="FFFFFF"/>
                          </a:solidFill>
                          <a:latin typeface="Source Sans Pro Bold"/>
                          <a:ea typeface="Source Sans Pro Bold"/>
                          <a:cs typeface="Source Sans Pro Bold"/>
                          <a:sym typeface="Source Sans Pro Bold"/>
                        </a:defRPr>
                      </a:pPr>
                      <a:endParaRP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endParaRP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endParaRP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endParaRP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endParaRPr dirty="0">
                        <a:solidFill>
                          <a:schemeClr val="bg1"/>
                        </a:solidFill>
                      </a:endParaRPr>
                    </a:p>
                    <a:p>
                      <a:pPr defTabSz="289320">
                        <a:defRPr sz="2000">
                          <a:solidFill>
                            <a:srgbClr val="FFFFFF"/>
                          </a:solidFill>
                          <a:latin typeface="Source Sans Pro Bold"/>
                          <a:ea typeface="Source Sans Pro Bold"/>
                          <a:cs typeface="Source Sans Pro Bold"/>
                          <a:sym typeface="Source Sans Pro Bold"/>
                        </a:defRPr>
                      </a:pPr>
                      <a:endParaRP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endParaRPr lang="fr-F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r>
                        <a:rPr dirty="0">
                          <a:solidFill>
                            <a:schemeClr val="bg1"/>
                          </a:solidFill>
                        </a:rPr>
                        <a:t>Daily evaluation</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rowSpan="3">
                  <a:txBody>
                    <a:bodyPr/>
                    <a:lstStyle/>
                    <a:p>
                      <a:pPr defTabSz="822960">
                        <a:defRPr>
                          <a:solidFill>
                            <a:srgbClr val="FFFFFF"/>
                          </a:solidFill>
                          <a:latin typeface="Source Sans Pro Regular"/>
                          <a:ea typeface="Source Sans Pro Regular"/>
                          <a:cs typeface="Source Sans Pro Regular"/>
                        </a:defRPr>
                      </a:pPr>
                      <a:r>
                        <a:rPr dirty="0">
                          <a:solidFill>
                            <a:schemeClr val="bg1"/>
                          </a:solidFill>
                        </a:rPr>
                        <a:t>Practice facilitation of RRT skills drill</a:t>
                      </a:r>
                    </a:p>
                    <a:p>
                      <a:pPr defTabSz="822960">
                        <a:defRPr>
                          <a:solidFill>
                            <a:srgbClr val="FFFFFF"/>
                          </a:solidFill>
                          <a:latin typeface="Source Sans Pro Regular"/>
                          <a:ea typeface="Source Sans Pro Regular"/>
                          <a:cs typeface="Source Sans Pro Regular"/>
                        </a:defRPr>
                      </a:pPr>
                      <a:endParaRPr dirty="0">
                        <a:solidFill>
                          <a:schemeClr val="bg1"/>
                        </a:solidFill>
                      </a:endParaRPr>
                    </a:p>
                    <a:p>
                      <a:pPr defTabSz="822960">
                        <a:defRPr>
                          <a:solidFill>
                            <a:srgbClr val="FFFFFF"/>
                          </a:solidFill>
                          <a:latin typeface="Source Sans Pro Regular"/>
                          <a:ea typeface="Source Sans Pro Regular"/>
                          <a:cs typeface="Source Sans Pro Regular"/>
                        </a:defRPr>
                      </a:pPr>
                      <a:endParaRPr dirty="0">
                        <a:solidFill>
                          <a:schemeClr val="bg1"/>
                        </a:solidFill>
                      </a:endParaRPr>
                    </a:p>
                    <a:p>
                      <a:pPr defTabSz="822960">
                        <a:defRPr>
                          <a:solidFill>
                            <a:srgbClr val="FFFFFF"/>
                          </a:solidFill>
                          <a:latin typeface="Source Sans Pro Regular"/>
                          <a:ea typeface="Source Sans Pro Regular"/>
                          <a:cs typeface="Source Sans Pro Regular"/>
                        </a:defRPr>
                      </a:pPr>
                      <a:endParaRPr dirty="0">
                        <a:solidFill>
                          <a:schemeClr val="bg1"/>
                        </a:solidFill>
                      </a:endParaRPr>
                    </a:p>
                    <a:p>
                      <a:pPr defTabSz="822960">
                        <a:defRPr>
                          <a:solidFill>
                            <a:srgbClr val="FFFFFF"/>
                          </a:solidFill>
                          <a:latin typeface="Source Sans Pro Regular"/>
                          <a:ea typeface="Source Sans Pro Regular"/>
                          <a:cs typeface="Source Sans Pro Regular"/>
                        </a:defRPr>
                      </a:pPr>
                      <a:endParaRPr dirty="0">
                        <a:solidFill>
                          <a:schemeClr val="bg1"/>
                        </a:solidFill>
                      </a:endParaRPr>
                    </a:p>
                    <a:p>
                      <a:pPr defTabSz="822960">
                        <a:defRPr>
                          <a:solidFill>
                            <a:srgbClr val="FFFFFF"/>
                          </a:solidFill>
                          <a:latin typeface="Source Sans Pro Regular"/>
                          <a:ea typeface="Source Sans Pro Regular"/>
                          <a:cs typeface="Source Sans Pro Regular"/>
                        </a:defRPr>
                      </a:pPr>
                      <a:endParaRPr dirty="0">
                        <a:solidFill>
                          <a:schemeClr val="bg1"/>
                        </a:solidFill>
                      </a:endParaRPr>
                    </a:p>
                    <a:p>
                      <a:pPr defTabSz="822960">
                        <a:defRPr sz="2000">
                          <a:solidFill>
                            <a:srgbClr val="FFFFFF"/>
                          </a:solidFill>
                          <a:latin typeface="Source Sans Pro Regular"/>
                          <a:ea typeface="Source Sans Pro Regular"/>
                          <a:cs typeface="Source Sans Pro Regular"/>
                        </a:defRPr>
                      </a:pPr>
                      <a:endParaRPr dirty="0">
                        <a:solidFill>
                          <a:schemeClr val="bg1"/>
                        </a:solidFill>
                      </a:endParaRPr>
                    </a:p>
                    <a:p>
                      <a:pPr defTabSz="822960">
                        <a:defRPr>
                          <a:solidFill>
                            <a:srgbClr val="FFFFFF"/>
                          </a:solidFill>
                          <a:latin typeface="Source Sans Pro Bold"/>
                          <a:ea typeface="Source Sans Pro Bold"/>
                          <a:cs typeface="Source Sans Pro Bold"/>
                          <a:sym typeface="Source Sans Pro Bold"/>
                        </a:defRPr>
                      </a:pPr>
                      <a:r>
                        <a:rPr dirty="0">
                          <a:solidFill>
                            <a:schemeClr val="bg1"/>
                          </a:solidFill>
                        </a:rPr>
                        <a:t>Daily evaluation</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rowSpan="2">
                  <a:txBody>
                    <a:bodyPr/>
                    <a:lstStyle/>
                    <a:p>
                      <a:r>
                        <a:rPr lang="en-US" sz="1400" dirty="0">
                          <a:solidFill>
                            <a:srgbClr val="FFFFFF"/>
                          </a:solidFill>
                          <a:latin typeface="Source Sans Pro Regular"/>
                          <a:ea typeface="Source Sans Pro Regular"/>
                          <a:cs typeface="Source Sans Pro Regular"/>
                        </a:rPr>
                        <a:t>Evaluating the RRT ATP</a:t>
                      </a:r>
                    </a:p>
                    <a:p>
                      <a:pPr lvl="0">
                        <a:buNone/>
                      </a:pPr>
                      <a:endParaRPr lang="en-US" sz="1400" dirty="0">
                        <a:solidFill>
                          <a:srgbClr val="FFFFFF"/>
                        </a:solidFill>
                        <a:latin typeface="Source Sans Pro Regular"/>
                        <a:ea typeface="Source Sans Pro Regular"/>
                        <a:cs typeface="Source Sans Pro Regular"/>
                      </a:endParaRPr>
                    </a:p>
                    <a:p>
                      <a:pPr lvl="0" defTabSz="289320">
                        <a:buNone/>
                        <a:defRPr sz="1800"/>
                      </a:pPr>
                      <a:r>
                        <a:rPr sz="1400" dirty="0">
                          <a:solidFill>
                            <a:srgbClr val="FFFFFF"/>
                          </a:solidFill>
                          <a:latin typeface="Source Sans Pro Regular"/>
                          <a:ea typeface="Source Sans Pro Regular"/>
                          <a:cs typeface="Source Sans Pro Regular"/>
                        </a:rPr>
                        <a:t>RRT ATP</a:t>
                      </a:r>
                      <a:r>
                        <a:rPr sz="1400" strike="sngStrike" dirty="0">
                          <a:solidFill>
                            <a:srgbClr val="FFFFFF"/>
                          </a:solidFill>
                          <a:highlight>
                            <a:srgbClr val="00FFFF"/>
                          </a:highlight>
                          <a:latin typeface="Source Sans Pro Regular"/>
                          <a:ea typeface="Source Sans Pro Regular"/>
                          <a:cs typeface="Source Sans Pro Regular"/>
                        </a:rPr>
                        <a:t>
</a:t>
                      </a:r>
                      <a:r>
                        <a:rPr sz="1400" dirty="0">
                          <a:solidFill>
                            <a:srgbClr val="FFFFFF"/>
                          </a:solidFill>
                          <a:latin typeface="Source Sans Pro Regular"/>
                          <a:ea typeface="Source Sans Pro Regular"/>
                          <a:cs typeface="Source Sans Pro Regular"/>
                        </a:rPr>
                        <a:t>Facilitation team preparatory meeting</a:t>
                      </a: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extLst>
                  <a:ext uri="{0D108BD9-81ED-4DB2-BD59-A6C34878D82A}">
                    <a16:rowId xmlns:a16="http://schemas.microsoft.com/office/drawing/2014/main" val="10004"/>
                  </a:ext>
                </a:extLst>
              </a:tr>
              <a:tr h="811503">
                <a:tc vMerge="1">
                  <a:txBody>
                    <a:bodyPr/>
                    <a:lstStyle/>
                    <a:p>
                      <a:endParaRPr lang="en-US"/>
                    </a:p>
                  </a:txBody>
                  <a:tcPr/>
                </a:tc>
                <a:tc rowSpan="2">
                  <a:txBody>
                    <a:bodyPr/>
                    <a:lstStyle/>
                    <a:p>
                      <a:pPr defTabSz="822960">
                        <a:defRPr>
                          <a:solidFill>
                            <a:srgbClr val="FFFFFF"/>
                          </a:solidFill>
                          <a:latin typeface="Source Sans Pro Regular"/>
                          <a:ea typeface="Source Sans Pro Regular"/>
                          <a:cs typeface="Source Sans Pro Regular"/>
                        </a:defRPr>
                      </a:pPr>
                      <a:r>
                        <a:rPr dirty="0">
                          <a:solidFill>
                            <a:schemeClr val="bg1"/>
                          </a:solidFill>
                        </a:rPr>
                        <a:t>Composing RRT ATP facilitation teams</a:t>
                      </a:r>
                    </a:p>
                    <a:p>
                      <a:pPr defTabSz="289320">
                        <a:defRPr>
                          <a:solidFill>
                            <a:srgbClr val="FFFFFF"/>
                          </a:solidFill>
                          <a:latin typeface="Source Sans Pro Regular"/>
                          <a:ea typeface="Source Sans Pro Regular"/>
                          <a:cs typeface="Source Sans Pro Regular"/>
                        </a:defRPr>
                      </a:pPr>
                      <a:r>
                        <a:rPr dirty="0">
                          <a:solidFill>
                            <a:schemeClr val="bg1"/>
                          </a:solidFill>
                        </a:rPr>
                        <a:t>Teambuilding activity</a:t>
                      </a:r>
                    </a:p>
                    <a:p>
                      <a:pPr defTabSz="289320">
                        <a:defRPr sz="1200">
                          <a:solidFill>
                            <a:srgbClr val="FFFFFF"/>
                          </a:solidFill>
                          <a:latin typeface="Source Sans Pro Regular"/>
                          <a:ea typeface="Source Sans Pro Regular"/>
                          <a:cs typeface="Source Sans Pro Regular"/>
                        </a:defRPr>
                      </a:pPr>
                      <a:endParaRP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endParaRPr lang="fr-F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r>
                        <a:rPr dirty="0">
                          <a:solidFill>
                            <a:schemeClr val="bg1"/>
                          </a:solidFill>
                        </a:rPr>
                        <a:t>Daily evaluation</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r h="811503">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defTabSz="289320">
                        <a:defRPr>
                          <a:solidFill>
                            <a:srgbClr val="FFFFFF"/>
                          </a:solidFill>
                          <a:latin typeface="Source Sans Pro Regular"/>
                          <a:ea typeface="Source Sans Pro Regular"/>
                          <a:cs typeface="Source Sans Pro Regular"/>
                        </a:defRPr>
                      </a:pPr>
                      <a:endParaRPr dirty="0">
                        <a:solidFill>
                          <a:schemeClr val="bg1"/>
                        </a:solidFill>
                      </a:endParaRPr>
                    </a:p>
                    <a:p>
                      <a:pPr defTabSz="289320">
                        <a:defRPr>
                          <a:solidFill>
                            <a:srgbClr val="FFFFFF"/>
                          </a:solidFill>
                          <a:latin typeface="Source Sans Pro Bold"/>
                          <a:ea typeface="Source Sans Pro Bold"/>
                          <a:cs typeface="Source Sans Pro Bold"/>
                          <a:sym typeface="Source Sans Pro Bold"/>
                        </a:defRPr>
                      </a:pPr>
                      <a:r>
                        <a:rPr dirty="0">
                          <a:solidFill>
                            <a:schemeClr val="bg1"/>
                          </a:solidFill>
                        </a:rPr>
                        <a:t>Final evaluation</a:t>
                      </a:r>
                    </a:p>
                    <a:p>
                      <a:pPr defTabSz="289320">
                        <a:defRPr>
                          <a:solidFill>
                            <a:srgbClr val="FFFFFF"/>
                          </a:solidFill>
                          <a:latin typeface="Source Sans Pro Regular"/>
                          <a:ea typeface="Source Sans Pro Regular"/>
                          <a:cs typeface="Source Sans Pro Regular"/>
                        </a:defRPr>
                      </a:pPr>
                      <a:r>
                        <a:rPr dirty="0">
                          <a:solidFill>
                            <a:schemeClr val="bg1"/>
                          </a:solidFill>
                        </a:rPr>
                        <a:t>Closing</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extLst>
                  <a:ext uri="{0D108BD9-81ED-4DB2-BD59-A6C34878D82A}">
                    <a16:rowId xmlns:a16="http://schemas.microsoft.com/office/drawing/2014/main" val="10006"/>
                  </a:ext>
                </a:extLst>
              </a:tr>
            </a:tbl>
          </a:graphicData>
        </a:graphic>
      </p:graphicFrame>
      <p:sp>
        <p:nvSpPr>
          <p:cNvPr id="3" name="TextBox 8">
            <a:extLst>
              <a:ext uri="{FF2B5EF4-FFF2-40B4-BE49-F238E27FC236}">
                <a16:creationId xmlns:a16="http://schemas.microsoft.com/office/drawing/2014/main" id="{52D0A66C-63BF-645C-0E92-D76AA923F461}"/>
              </a:ext>
            </a:extLst>
          </p:cNvPr>
          <p:cNvSpPr txBox="1"/>
          <p:nvPr/>
        </p:nvSpPr>
        <p:spPr>
          <a:xfrm>
            <a:off x="215263" y="20863"/>
            <a:ext cx="608412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4. TOT agenda</a:t>
            </a:r>
            <a:endParaRPr lang="en-US" b="1" dirty="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7" name="Table 2"/>
          <p:cNvGraphicFramePr/>
          <p:nvPr>
            <p:extLst>
              <p:ext uri="{D42A27DB-BD31-4B8C-83A1-F6EECF244321}">
                <p14:modId xmlns:p14="http://schemas.microsoft.com/office/powerpoint/2010/main" val="3487493061"/>
              </p:ext>
            </p:extLst>
          </p:nvPr>
        </p:nvGraphicFramePr>
        <p:xfrm>
          <a:off x="2235201" y="2088914"/>
          <a:ext cx="8116710" cy="2991086"/>
        </p:xfrm>
        <a:graphic>
          <a:graphicData uri="http://schemas.openxmlformats.org/drawingml/2006/table">
            <a:tbl>
              <a:tblPr firstRow="1" bandRow="1">
                <a:tableStyleId>{4C3C2611-4C71-4FC5-86AE-919BDF0F9419}</a:tableStyleId>
              </a:tblPr>
              <a:tblGrid>
                <a:gridCol w="1840961">
                  <a:extLst>
                    <a:ext uri="{9D8B030D-6E8A-4147-A177-3AD203B41FA5}">
                      <a16:colId xmlns:a16="http://schemas.microsoft.com/office/drawing/2014/main" val="20000"/>
                    </a:ext>
                  </a:extLst>
                </a:gridCol>
                <a:gridCol w="3239038">
                  <a:extLst>
                    <a:ext uri="{9D8B030D-6E8A-4147-A177-3AD203B41FA5}">
                      <a16:colId xmlns:a16="http://schemas.microsoft.com/office/drawing/2014/main" val="20001"/>
                    </a:ext>
                  </a:extLst>
                </a:gridCol>
                <a:gridCol w="3036711">
                  <a:extLst>
                    <a:ext uri="{9D8B030D-6E8A-4147-A177-3AD203B41FA5}">
                      <a16:colId xmlns:a16="http://schemas.microsoft.com/office/drawing/2014/main" val="20002"/>
                    </a:ext>
                  </a:extLst>
                </a:gridCol>
              </a:tblGrid>
              <a:tr h="860450">
                <a:tc>
                  <a:txBody>
                    <a:bodyPr/>
                    <a:lstStyle/>
                    <a:p>
                      <a:pPr defTabSz="289320">
                        <a:defRPr sz="2000">
                          <a:sym typeface="Calibri"/>
                        </a:defRPr>
                      </a:pPr>
                      <a:endParaRPr dirty="0">
                        <a:latin typeface="Source Sans Pro Regular"/>
                      </a:endParaRPr>
                    </a:p>
                  </a:txBody>
                  <a:tcPr marL="45720" marR="45720" horzOverflow="overflow"/>
                </a:tc>
                <a:tc>
                  <a:txBody>
                    <a:bodyPr/>
                    <a:lstStyle/>
                    <a:p>
                      <a:pPr algn="ctr" defTabSz="289320">
                        <a:defRPr sz="2000">
                          <a:sym typeface="Calibri"/>
                        </a:defRPr>
                      </a:pPr>
                      <a:r>
                        <a:rPr dirty="0">
                          <a:latin typeface="Source Sans Pro Regular"/>
                        </a:rPr>
                        <a:t>Wrap up</a:t>
                      </a:r>
                    </a:p>
                    <a:p>
                      <a:pPr algn="ctr" defTabSz="289320">
                        <a:defRPr sz="1600">
                          <a:sym typeface="Calibri"/>
                        </a:defRPr>
                      </a:pPr>
                      <a:r>
                        <a:rPr dirty="0">
                          <a:latin typeface="Source Sans Pro Regular"/>
                        </a:rPr>
                        <a:t>(presented the next day)</a:t>
                      </a:r>
                    </a:p>
                  </a:txBody>
                  <a:tcPr marL="45720" marR="45720" anchor="ctr" horzOverflow="overflow"/>
                </a:tc>
                <a:tc>
                  <a:txBody>
                    <a:bodyPr/>
                    <a:lstStyle/>
                    <a:p>
                      <a:pPr algn="ctr" defTabSz="289320">
                        <a:defRPr sz="1800" b="0">
                          <a:solidFill>
                            <a:srgbClr val="000000"/>
                          </a:solidFill>
                        </a:defRPr>
                      </a:pPr>
                      <a:r>
                        <a:rPr sz="2000" b="1" dirty="0">
                          <a:solidFill>
                            <a:srgbClr val="FFFFFF"/>
                          </a:solidFill>
                          <a:latin typeface="Source Sans Pro Regular"/>
                          <a:sym typeface="Calibri"/>
                        </a:rPr>
                        <a:t>Evaluation</a:t>
                      </a:r>
                    </a:p>
                  </a:txBody>
                  <a:tcPr marL="45720" marR="45720" anchor="ctr" horzOverflow="overflow"/>
                </a:tc>
                <a:extLst>
                  <a:ext uri="{0D108BD9-81ED-4DB2-BD59-A6C34878D82A}">
                    <a16:rowId xmlns:a16="http://schemas.microsoft.com/office/drawing/2014/main" val="10000"/>
                  </a:ext>
                </a:extLst>
              </a:tr>
              <a:tr h="532659">
                <a:tc>
                  <a:txBody>
                    <a:bodyPr/>
                    <a:lstStyle/>
                    <a:p>
                      <a:pPr algn="ctr" defTabSz="289320">
                        <a:defRPr sz="1800"/>
                      </a:pPr>
                      <a:r>
                        <a:rPr sz="2000" b="1" dirty="0">
                          <a:latin typeface="Source Sans Pro Regular"/>
                          <a:sym typeface="Calibri"/>
                        </a:rPr>
                        <a:t>Day 1</a:t>
                      </a:r>
                    </a:p>
                  </a:txBody>
                  <a:tcPr marL="45720" marR="45720" anchor="ctr" horzOverflow="overflow"/>
                </a:tc>
                <a:tc>
                  <a:txBody>
                    <a:bodyPr/>
                    <a:lstStyle/>
                    <a:p>
                      <a:pPr algn="ctr" defTabSz="289320">
                        <a:defRPr sz="2000" b="1">
                          <a:sym typeface="Calibri"/>
                        </a:defRPr>
                      </a:pPr>
                      <a:r>
                        <a:rPr dirty="0">
                          <a:latin typeface="Source Sans Pro Regular"/>
                        </a:rPr>
                        <a:t>X</a:t>
                      </a:r>
                    </a:p>
                  </a:txBody>
                  <a:tcPr marL="45720" marR="45720" anchor="ctr" horzOverflow="overflow"/>
                </a:tc>
                <a:tc>
                  <a:txBody>
                    <a:bodyPr/>
                    <a:lstStyle/>
                    <a:p>
                      <a:pPr algn="ctr" defTabSz="289320">
                        <a:defRPr sz="2000" b="1">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1"/>
                  </a:ext>
                </a:extLst>
              </a:tr>
              <a:tr h="532659">
                <a:tc>
                  <a:txBody>
                    <a:bodyPr/>
                    <a:lstStyle/>
                    <a:p>
                      <a:pPr algn="ctr" defTabSz="289320">
                        <a:defRPr sz="1800"/>
                      </a:pPr>
                      <a:r>
                        <a:rPr sz="2000" b="1" dirty="0">
                          <a:latin typeface="Source Sans Pro Regular"/>
                          <a:sym typeface="Calibri"/>
                        </a:rPr>
                        <a:t>Day 2</a:t>
                      </a:r>
                    </a:p>
                  </a:txBody>
                  <a:tcPr marL="45720" marR="45720" anchor="ctr" horzOverflow="overflow"/>
                </a:tc>
                <a:tc>
                  <a:txBody>
                    <a:bodyPr/>
                    <a:lstStyle/>
                    <a:p>
                      <a:pPr algn="ctr" defTabSz="289320">
                        <a:defRPr sz="2000" b="1">
                          <a:sym typeface="Calibri"/>
                        </a:defRPr>
                      </a:pPr>
                      <a:endParaRPr dirty="0">
                        <a:latin typeface="Source Sans Pro Regular"/>
                      </a:endParaRPr>
                    </a:p>
                  </a:txBody>
                  <a:tcPr marL="45720" marR="45720" horzOverflow="overflow"/>
                </a:tc>
                <a:tc>
                  <a:txBody>
                    <a:bodyPr/>
                    <a:lstStyle/>
                    <a:p>
                      <a:pPr algn="ctr" defTabSz="289320">
                        <a:defRPr sz="2000" b="1">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2"/>
                  </a:ext>
                </a:extLst>
              </a:tr>
              <a:tr h="532659">
                <a:tc>
                  <a:txBody>
                    <a:bodyPr/>
                    <a:lstStyle/>
                    <a:p>
                      <a:pPr algn="ctr" defTabSz="289320">
                        <a:defRPr sz="1800"/>
                      </a:pPr>
                      <a:r>
                        <a:rPr sz="2000" b="1" dirty="0">
                          <a:latin typeface="Source Sans Pro Regular"/>
                          <a:sym typeface="Calibri"/>
                        </a:rPr>
                        <a:t>Day 3</a:t>
                      </a:r>
                    </a:p>
                  </a:txBody>
                  <a:tcPr marL="45720" marR="45720" anchor="ctr" horzOverflow="overflow"/>
                </a:tc>
                <a:tc>
                  <a:txBody>
                    <a:bodyPr/>
                    <a:lstStyle/>
                    <a:p>
                      <a:pPr algn="ctr" defTabSz="289320">
                        <a:defRPr sz="2000" b="1">
                          <a:sym typeface="Calibri"/>
                        </a:defRPr>
                      </a:pPr>
                      <a:endParaRPr dirty="0">
                        <a:latin typeface="Source Sans Pro Regular"/>
                      </a:endParaRPr>
                    </a:p>
                  </a:txBody>
                  <a:tcPr marL="45720" marR="45720" horzOverflow="overflow"/>
                </a:tc>
                <a:tc>
                  <a:txBody>
                    <a:bodyPr/>
                    <a:lstStyle/>
                    <a:p>
                      <a:pPr algn="ctr" defTabSz="289320">
                        <a:defRPr sz="2000" b="1">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3"/>
                  </a:ext>
                </a:extLst>
              </a:tr>
              <a:tr h="532659">
                <a:tc>
                  <a:txBody>
                    <a:bodyPr/>
                    <a:lstStyle/>
                    <a:p>
                      <a:pPr algn="ctr" defTabSz="289320">
                        <a:defRPr sz="1800"/>
                      </a:pPr>
                      <a:r>
                        <a:rPr sz="2000" b="1" dirty="0">
                          <a:latin typeface="Source Sans Pro Regular"/>
                          <a:sym typeface="Calibri"/>
                        </a:rPr>
                        <a:t>Day 4</a:t>
                      </a:r>
                    </a:p>
                  </a:txBody>
                  <a:tcPr marL="45720" marR="45720" anchor="ctr" horzOverflow="overflow"/>
                </a:tc>
                <a:tc>
                  <a:txBody>
                    <a:bodyPr/>
                    <a:lstStyle/>
                    <a:p>
                      <a:pPr algn="ctr" defTabSz="289320">
                        <a:defRPr sz="2000" b="1">
                          <a:sym typeface="Calibri"/>
                        </a:defRPr>
                      </a:pPr>
                      <a:endParaRPr dirty="0">
                        <a:latin typeface="Source Sans Pro Regular"/>
                      </a:endParaRPr>
                    </a:p>
                  </a:txBody>
                  <a:tcPr marL="45720" marR="45720" horzOverflow="overflow"/>
                </a:tc>
                <a:tc>
                  <a:txBody>
                    <a:bodyPr/>
                    <a:lstStyle/>
                    <a:p>
                      <a:pPr algn="ctr" defTabSz="289320">
                        <a:defRPr sz="1800"/>
                      </a:pPr>
                      <a:r>
                        <a:rPr sz="2000" b="1" dirty="0">
                          <a:latin typeface="Source Sans Pro Regular"/>
                          <a:sym typeface="Calibri"/>
                        </a:rPr>
                        <a:t>X</a:t>
                      </a:r>
                    </a:p>
                  </a:txBody>
                  <a:tcPr marL="45720" marR="45720" anchor="ctr" horzOverflow="overflow"/>
                </a:tc>
                <a:extLst>
                  <a:ext uri="{0D108BD9-81ED-4DB2-BD59-A6C34878D82A}">
                    <a16:rowId xmlns:a16="http://schemas.microsoft.com/office/drawing/2014/main" val="10004"/>
                  </a:ext>
                </a:extLst>
              </a:tr>
            </a:tbl>
          </a:graphicData>
        </a:graphic>
      </p:graphicFrame>
      <p:grpSp>
        <p:nvGrpSpPr>
          <p:cNvPr id="660" name="Speech Bubble: Oval 3"/>
          <p:cNvGrpSpPr/>
          <p:nvPr/>
        </p:nvGrpSpPr>
        <p:grpSpPr>
          <a:xfrm>
            <a:off x="7061644" y="809625"/>
            <a:ext cx="2587793" cy="753611"/>
            <a:chOff x="0" y="0"/>
            <a:chExt cx="2587791" cy="753610"/>
          </a:xfrm>
        </p:grpSpPr>
        <p:sp>
          <p:nvSpPr>
            <p:cNvPr id="658" name="Quote Bubble"/>
            <p:cNvSpPr/>
            <p:nvPr/>
          </p:nvSpPr>
          <p:spPr>
            <a:xfrm>
              <a:off x="0" y="0"/>
              <a:ext cx="2587792" cy="753611"/>
            </a:xfrm>
            <a:prstGeom prst="wedgeEllipseCallout">
              <a:avLst>
                <a:gd name="adj1" fmla="val -40258"/>
                <a:gd name="adj2" fmla="val 76893"/>
              </a:avLst>
            </a:prstGeom>
            <a:solidFill>
              <a:srgbClr val="C00000"/>
            </a:solidFill>
            <a:ln w="12700" cap="flat">
              <a:noFill/>
              <a:miter lim="400000"/>
            </a:ln>
            <a:effectLst/>
          </p:spPr>
          <p:txBody>
            <a:bodyPr wrap="square" lIns="45719" tIns="45719" rIns="45719" bIns="45719" numCol="1" anchor="ctr">
              <a:noAutofit/>
            </a:bodyPr>
            <a:lstStyle/>
            <a:p>
              <a:pPr algn="ctr">
                <a:defRPr sz="2000">
                  <a:solidFill>
                    <a:srgbClr val="FFFFFF"/>
                  </a:solidFill>
                  <a:latin typeface="Source Sans Pro Bold"/>
                  <a:ea typeface="Source Sans Pro Bold"/>
                  <a:cs typeface="Source Sans Pro Bold"/>
                  <a:sym typeface="Source Sans Pro Bold"/>
                </a:defRPr>
              </a:pPr>
              <a:endParaRPr dirty="0"/>
            </a:p>
          </p:txBody>
        </p:sp>
        <p:sp>
          <p:nvSpPr>
            <p:cNvPr id="659" name="VOLUNTEERS?"/>
            <p:cNvSpPr txBox="1"/>
            <p:nvPr/>
          </p:nvSpPr>
          <p:spPr>
            <a:xfrm>
              <a:off x="424692" y="172335"/>
              <a:ext cx="1738407" cy="408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000">
                  <a:solidFill>
                    <a:srgbClr val="FFFFFF"/>
                  </a:solidFill>
                  <a:latin typeface="Source Sans Pro Bold"/>
                  <a:ea typeface="Source Sans Pro Bold"/>
                  <a:cs typeface="Source Sans Pro Bold"/>
                  <a:sym typeface="Source Sans Pro Bold"/>
                </a:defRPr>
              </a:lvl1pPr>
            </a:lstStyle>
            <a:p>
              <a:r>
                <a:rPr dirty="0"/>
                <a:t>VOLUNTEERS?</a:t>
              </a:r>
            </a:p>
          </p:txBody>
        </p:sp>
      </p:grpSp>
      <p:sp>
        <p:nvSpPr>
          <p:cNvPr id="661" name="TextBox 2"/>
          <p:cNvSpPr txBox="1"/>
          <p:nvPr/>
        </p:nvSpPr>
        <p:spPr>
          <a:xfrm>
            <a:off x="2355531" y="5353787"/>
            <a:ext cx="7480936" cy="675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a:solidFill>
                  <a:srgbClr val="C00000"/>
                </a:solidFill>
                <a:latin typeface="Source Sans Pro Bold"/>
                <a:ea typeface="Source Sans Pro Bold"/>
                <a:cs typeface="Source Sans Pro Bold"/>
                <a:sym typeface="Source Sans Pro Bold"/>
              </a:defRPr>
            </a:pPr>
            <a:r>
              <a:rPr dirty="0"/>
              <a:t>PARKING LOT: </a:t>
            </a:r>
            <a:r>
              <a:rPr dirty="0">
                <a:latin typeface="Source Sans Pro Regular"/>
                <a:ea typeface="Source Sans Pro Regular"/>
                <a:cs typeface="Source Sans Pro Regular"/>
                <a:sym typeface="Source Sans Pro Regular"/>
              </a:rPr>
              <a:t>please write down any questions that we may have not been able to address during the day. </a:t>
            </a:r>
          </a:p>
        </p:txBody>
      </p:sp>
      <p:pic>
        <p:nvPicPr>
          <p:cNvPr id="662" name="Picture 5" descr="Picture 5"/>
          <p:cNvPicPr>
            <a:picLocks noChangeAspect="1"/>
          </p:cNvPicPr>
          <p:nvPr/>
        </p:nvPicPr>
        <p:blipFill>
          <a:blip r:embed="rId2"/>
          <a:stretch>
            <a:fillRect/>
          </a:stretch>
        </p:blipFill>
        <p:spPr>
          <a:xfrm>
            <a:off x="0" y="0"/>
            <a:ext cx="5074419" cy="653143"/>
          </a:xfrm>
          <a:prstGeom prst="rect">
            <a:avLst/>
          </a:prstGeom>
          <a:ln w="12700">
            <a:miter lim="400000"/>
          </a:ln>
        </p:spPr>
      </p:pic>
      <p:sp>
        <p:nvSpPr>
          <p:cNvPr id="2" name="TextBox 8">
            <a:extLst>
              <a:ext uri="{FF2B5EF4-FFF2-40B4-BE49-F238E27FC236}">
                <a16:creationId xmlns:a16="http://schemas.microsoft.com/office/drawing/2014/main" id="{1CF31AF2-8F52-E8A5-61CC-B003A64A2C62}"/>
              </a:ext>
            </a:extLst>
          </p:cNvPr>
          <p:cNvSpPr txBox="1"/>
          <p:nvPr/>
        </p:nvSpPr>
        <p:spPr>
          <a:xfrm>
            <a:off x="215263" y="20863"/>
            <a:ext cx="608412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5. Daily </a:t>
            </a:r>
            <a:r>
              <a:rPr lang="hu-HU" b="1" dirty="0" err="1"/>
              <a:t>tasks</a:t>
            </a:r>
            <a:endParaRPr lang="hu-HU"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Title 2"/>
          <p:cNvSpPr txBox="1">
            <a:spLocks noGrp="1"/>
          </p:cNvSpPr>
          <p:nvPr>
            <p:ph type="title"/>
          </p:nvPr>
        </p:nvSpPr>
        <p:spPr>
          <a:xfrm>
            <a:off x="351900" y="843592"/>
            <a:ext cx="3264196" cy="653144"/>
          </a:xfrm>
          <a:prstGeom prst="rect">
            <a:avLst/>
          </a:prstGeom>
        </p:spPr>
        <p:txBody>
          <a:bodyPr lIns="45719" tIns="45720" rIns="45719" bIns="45720" anchor="ctr">
            <a:normAutofit/>
          </a:bodyPr>
          <a:lstStyle/>
          <a:p>
            <a:r>
              <a:rPr b="1" dirty="0"/>
              <a:t>6. Ground rules</a:t>
            </a:r>
            <a:endParaRPr lang="en-US" b="1" dirty="0"/>
          </a:p>
        </p:txBody>
      </p:sp>
      <p:sp>
        <p:nvSpPr>
          <p:cNvPr id="667" name="Content Placeholder 1"/>
          <p:cNvSpPr txBox="1">
            <a:spLocks noGrp="1"/>
          </p:cNvSpPr>
          <p:nvPr>
            <p:ph type="body" idx="1"/>
          </p:nvPr>
        </p:nvSpPr>
        <p:spPr>
          <a:xfrm>
            <a:off x="4319999" y="2016000"/>
            <a:ext cx="6576601" cy="2806922"/>
          </a:xfrm>
          <a:prstGeom prst="rect">
            <a:avLst/>
          </a:prstGeom>
        </p:spPr>
        <p:txBody>
          <a:bodyPr wrap="square">
            <a:spAutoFit/>
          </a:bodyPr>
          <a:lstStyle/>
          <a:p>
            <a:pPr marL="457200" indent="-457200">
              <a:spcBef>
                <a:spcPts val="0"/>
              </a:spcBef>
              <a:buClr>
                <a:srgbClr val="65A000"/>
              </a:buClr>
              <a:buFont typeface="Arial" panose="020B0604020202020204" pitchFamily="34" charset="0"/>
              <a:buChar char="•"/>
            </a:pPr>
            <a:r>
              <a:rPr sz="2800" dirty="0"/>
              <a:t>Let us all be on time</a:t>
            </a:r>
          </a:p>
          <a:p>
            <a:pPr marL="457200" indent="-457200">
              <a:spcBef>
                <a:spcPts val="0"/>
              </a:spcBef>
              <a:buClr>
                <a:srgbClr val="65A000"/>
              </a:buClr>
              <a:buFont typeface="Arial" panose="020B0604020202020204" pitchFamily="34" charset="0"/>
              <a:buChar char="•"/>
            </a:pPr>
            <a:r>
              <a:rPr sz="2800" dirty="0"/>
              <a:t>Put mobile-phones on silent mode</a:t>
            </a:r>
          </a:p>
          <a:p>
            <a:pPr marL="457200" indent="-457200">
              <a:spcBef>
                <a:spcPts val="0"/>
              </a:spcBef>
              <a:buClr>
                <a:srgbClr val="65A000"/>
              </a:buClr>
              <a:buFont typeface="Arial" panose="020B0604020202020204" pitchFamily="34" charset="0"/>
              <a:buChar char="•"/>
            </a:pPr>
            <a:r>
              <a:rPr sz="2800" dirty="0"/>
              <a:t>Listen and contribute</a:t>
            </a:r>
          </a:p>
          <a:p>
            <a:pPr marL="457200" indent="-457200">
              <a:spcBef>
                <a:spcPts val="0"/>
              </a:spcBef>
              <a:buClr>
                <a:srgbClr val="65A000"/>
              </a:buClr>
              <a:buFont typeface="Arial" panose="020B0604020202020204" pitchFamily="34" charset="0"/>
              <a:buChar char="•"/>
            </a:pPr>
            <a:r>
              <a:rPr sz="2800" dirty="0"/>
              <a:t>Feel free to express what you think</a:t>
            </a:r>
          </a:p>
          <a:p>
            <a:pPr marL="457200" indent="-457200">
              <a:spcBef>
                <a:spcPts val="0"/>
              </a:spcBef>
              <a:buClr>
                <a:srgbClr val="65A000"/>
              </a:buClr>
              <a:buFont typeface="Arial" panose="020B0604020202020204" pitchFamily="34" charset="0"/>
              <a:buChar char="•"/>
            </a:pPr>
            <a:r>
              <a:rPr sz="2800" dirty="0"/>
              <a:t>Ask questions when something is not understood</a:t>
            </a:r>
          </a:p>
          <a:p>
            <a:pPr marL="457200" indent="-457200">
              <a:spcBef>
                <a:spcPts val="0"/>
              </a:spcBef>
              <a:buClr>
                <a:srgbClr val="65A000"/>
              </a:buClr>
              <a:buFont typeface="Arial" panose="020B0604020202020204" pitchFamily="34" charset="0"/>
              <a:buChar char="•"/>
            </a:pPr>
            <a:r>
              <a:rPr sz="2800" dirty="0"/>
              <a:t>Respect everybody’s opinions…</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 name="Title 2"/>
          <p:cNvSpPr txBox="1">
            <a:spLocks noGrp="1"/>
          </p:cNvSpPr>
          <p:nvPr>
            <p:ph type="title"/>
          </p:nvPr>
        </p:nvSpPr>
        <p:spPr>
          <a:xfrm>
            <a:off x="354155" y="-1126"/>
            <a:ext cx="3458290" cy="1925190"/>
          </a:xfrm>
          <a:prstGeom prst="rect">
            <a:avLst/>
          </a:prstGeom>
        </p:spPr>
        <p:txBody>
          <a:bodyPr lIns="45719" tIns="45720" rIns="45719" bIns="45720" anchor="ctr">
            <a:normAutofit/>
          </a:bodyPr>
          <a:lstStyle/>
          <a:p>
            <a:r>
              <a:rPr b="1" dirty="0"/>
              <a:t>7. Housekeeping information</a:t>
            </a:r>
          </a:p>
        </p:txBody>
      </p:sp>
      <p:sp>
        <p:nvSpPr>
          <p:cNvPr id="671" name="Content Placeholder 1"/>
          <p:cNvSpPr txBox="1">
            <a:spLocks noGrp="1"/>
          </p:cNvSpPr>
          <p:nvPr>
            <p:ph type="body" sz="half" idx="1"/>
          </p:nvPr>
        </p:nvSpPr>
        <p:spPr>
          <a:xfrm>
            <a:off x="4737693" y="2096202"/>
            <a:ext cx="5520929" cy="2806922"/>
          </a:xfrm>
          <a:prstGeom prst="rect">
            <a:avLst/>
          </a:prstGeom>
        </p:spPr>
        <p:txBody>
          <a:bodyPr>
            <a:spAutoFit/>
          </a:bodyPr>
          <a:lstStyle/>
          <a:p>
            <a:pPr>
              <a:spcBef>
                <a:spcPts val="0"/>
              </a:spcBef>
            </a:pPr>
            <a:r>
              <a:rPr sz="2800" dirty="0"/>
              <a:t>Breaks: </a:t>
            </a:r>
            <a:r>
              <a:rPr sz="2800" dirty="0">
                <a:highlight>
                  <a:srgbClr val="FFFF00"/>
                </a:highlight>
              </a:rPr>
              <a:t>to be completed</a:t>
            </a:r>
          </a:p>
          <a:p>
            <a:pPr>
              <a:spcBef>
                <a:spcPts val="0"/>
              </a:spcBef>
            </a:pPr>
            <a:endParaRPr sz="2800" dirty="0"/>
          </a:p>
          <a:p>
            <a:pPr>
              <a:spcBef>
                <a:spcPts val="0"/>
              </a:spcBef>
            </a:pPr>
            <a:r>
              <a:rPr sz="2800" dirty="0"/>
              <a:t>Lunches: </a:t>
            </a:r>
            <a:r>
              <a:rPr sz="2800" dirty="0">
                <a:highlight>
                  <a:srgbClr val="FFFF00"/>
                </a:highlight>
              </a:rPr>
              <a:t>to be completed</a:t>
            </a:r>
          </a:p>
          <a:p>
            <a:pPr>
              <a:spcBef>
                <a:spcPts val="0"/>
              </a:spcBef>
            </a:pPr>
            <a:endParaRPr sz="2800" dirty="0"/>
          </a:p>
          <a:p>
            <a:pPr>
              <a:spcBef>
                <a:spcPts val="0"/>
              </a:spcBef>
            </a:pPr>
            <a:r>
              <a:rPr sz="2800" dirty="0"/>
              <a:t>Washrooms: </a:t>
            </a:r>
            <a:r>
              <a:rPr lang="en-US" sz="2800" dirty="0">
                <a:highlight>
                  <a:srgbClr val="FFFF00"/>
                </a:highlight>
              </a:rPr>
              <a:t>to be completed</a:t>
            </a:r>
          </a:p>
          <a:p>
            <a:pPr>
              <a:spcBef>
                <a:spcPts val="0"/>
              </a:spcBef>
            </a:pPr>
            <a:endParaRPr lang="fr-FR" sz="2800" dirty="0"/>
          </a:p>
          <a:p>
            <a:pPr>
              <a:spcBef>
                <a:spcPts val="0"/>
              </a:spcBef>
            </a:pPr>
            <a:r>
              <a:rPr sz="2800" dirty="0">
                <a:highlight>
                  <a:srgbClr val="FFFF00"/>
                </a:highlight>
              </a:rPr>
              <a:t>Anything else?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Box 8"/>
          <p:cNvSpPr txBox="1"/>
          <p:nvPr/>
        </p:nvSpPr>
        <p:spPr>
          <a:xfrm>
            <a:off x="351567" y="421026"/>
            <a:ext cx="3341144"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to </a:t>
            </a:r>
            <a:endParaRPr lang="hu-HU" b="1" dirty="0"/>
          </a:p>
          <a:p>
            <a:r>
              <a:rPr b="1" dirty="0"/>
              <a:t>facilitators</a:t>
            </a:r>
            <a:endParaRPr lang="en-US" b="1" dirty="0"/>
          </a:p>
        </p:txBody>
      </p:sp>
      <p:sp>
        <p:nvSpPr>
          <p:cNvPr id="5" name="Content Placeholder 1">
            <a:extLst>
              <a:ext uri="{FF2B5EF4-FFF2-40B4-BE49-F238E27FC236}">
                <a16:creationId xmlns:a16="http://schemas.microsoft.com/office/drawing/2014/main" id="{F9BE5ED4-CCA4-326B-B316-6C1F7CAC306E}"/>
              </a:ext>
            </a:extLst>
          </p:cNvPr>
          <p:cNvSpPr txBox="1"/>
          <p:nvPr/>
        </p:nvSpPr>
        <p:spPr>
          <a:xfrm>
            <a:off x="4319272" y="2039297"/>
            <a:ext cx="7278624" cy="2214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defTabSz="514350">
              <a:lnSpc>
                <a:spcPct val="90000"/>
              </a:lnSpc>
              <a:spcBef>
                <a:spcPts val="500"/>
              </a:spcBef>
              <a:defRPr sz="2400">
                <a:solidFill>
                  <a:srgbClr val="002060"/>
                </a:solidFill>
                <a:latin typeface="Source Sans Pro Regular"/>
                <a:ea typeface="Source Sans Pro Regular"/>
                <a:cs typeface="Source Sans Pro Regular"/>
                <a:sym typeface="Source Sans Pro Regular"/>
              </a:defRPr>
            </a:pPr>
            <a:endParaRPr dirty="0"/>
          </a:p>
          <a:p>
            <a:pPr defTabSz="514350">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endParaRPr dirty="0"/>
          </a:p>
          <a:p>
            <a:pPr defTabSz="514350">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r>
              <a:rPr dirty="0"/>
              <a:t>The content of this presentation is to be adapted to your final TOT agenda and specifics of your country. Areas to be reviewed/completed by TOT organizers/facilitators are highlighted in yellow.</a:t>
            </a:r>
          </a:p>
        </p:txBody>
      </p:sp>
      <p:sp>
        <p:nvSpPr>
          <p:cNvPr id="6" name="Rounded Rectangle 8">
            <a:extLst>
              <a:ext uri="{FF2B5EF4-FFF2-40B4-BE49-F238E27FC236}">
                <a16:creationId xmlns:a16="http://schemas.microsoft.com/office/drawing/2014/main" id="{60E27E1B-40FF-DFF0-4D61-A36FE3FE7F42}"/>
              </a:ext>
            </a:extLst>
          </p:cNvPr>
          <p:cNvSpPr/>
          <p:nvPr/>
        </p:nvSpPr>
        <p:spPr>
          <a:xfrm rot="10800000" flipH="1">
            <a:off x="4389439" y="4414166"/>
            <a:ext cx="2655040" cy="86916"/>
          </a:xfrm>
          <a:prstGeom prst="roundRect">
            <a:avLst>
              <a:gd name="adj" fmla="val 50000"/>
            </a:avLst>
          </a:prstGeom>
          <a:solidFill>
            <a:srgbClr val="65A000"/>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87314245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931806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797442" y="1190625"/>
            <a:ext cx="10450423" cy="4859303"/>
          </a:xfrm>
        </p:spPr>
        <p:txBody>
          <a:bodyPr vert="horz" lIns="13500" tIns="0" rIns="13500" bIns="0" numCol="1" rtlCol="0" anchor="t" anchorCtr="0" compatLnSpc="1">
            <a:prstTxWarp prst="textNoShape">
              <a:avLst/>
            </a:prstTxWarp>
            <a:normAutofit/>
          </a:bodyPr>
          <a:lstStyle/>
          <a:p>
            <a:r>
              <a:rPr lang="en-US" sz="1500" dirty="0"/>
              <a:t>WHO Health Security Learning Platform - Training Materials</a:t>
            </a:r>
          </a:p>
          <a:p>
            <a:r>
              <a:rPr lang="en-US" sz="1500" dirty="0"/>
              <a:t>These WHO Training Materials are © World Health Organization (WHO) 2022. All rights reserved.</a:t>
            </a:r>
          </a:p>
          <a:p>
            <a:r>
              <a:rPr lang="en-US" sz="1500" dirty="0"/>
              <a:t>Your use of these materials is subject to the “</a:t>
            </a:r>
            <a:r>
              <a:rPr lang="en-US" sz="1500" u="sng" dirty="0">
                <a:hlinkClick r:id="rId2"/>
              </a:rPr>
              <a:t>WHO Health Security Learning Platform, Training Materials – Terms of Use</a:t>
            </a:r>
            <a:r>
              <a:rPr lang="en-US" sz="1500" dirty="0"/>
              <a:t>”, which you accepted when downloading them and which are available on the Health Security Learning Platform at: </a:t>
            </a:r>
            <a:r>
              <a:rPr lang="en-US" sz="1500" u="sng" dirty="0">
                <a:hlinkClick r:id="rId3"/>
              </a:rPr>
              <a:t>https://extranet.who.int/hslp</a:t>
            </a:r>
            <a:r>
              <a:rPr lang="en-US" sz="1500" dirty="0"/>
              <a:t>  </a:t>
            </a:r>
          </a:p>
          <a:p>
            <a:endParaRPr lang="en-US" sz="1500" dirty="0"/>
          </a:p>
          <a:p>
            <a:r>
              <a:rPr lang="en-US" sz="15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500" dirty="0"/>
          </a:p>
          <a:p>
            <a:r>
              <a:rPr lang="en-US" sz="1500" dirty="0"/>
              <a:t>Should you adapt, modify, translate, or in any other way revise the contents of these materials, you shall acknowledge the source of the material providing the following attribution: “These training materials are a modified version of the Rapid Response </a:t>
            </a:r>
            <a:r>
              <a:rPr lang="en-US" sz="1500"/>
              <a:t>Teams Training Programme (available at: https://extranet.who.int/hslp/), which is © the World Health Organization (WHO), 2022, </a:t>
            </a:r>
            <a:r>
              <a:rPr lang="en-US" sz="1500" dirty="0"/>
              <a:t>and used with permission from WHO. WHO disclaims any responsibility for any modifications to, or revisions of, the WHO copyrighted materials.”  </a:t>
            </a:r>
          </a:p>
          <a:p>
            <a:r>
              <a:rPr lang="en-US" sz="1500" dirty="0"/>
              <a:t>Further, please inform WHO of any modifications of these materials that you use publicly, for record-keeping purposes and continued development, by emailing </a:t>
            </a:r>
            <a:r>
              <a:rPr lang="en-US" sz="1500" u="sng" dirty="0">
                <a:hlinkClick r:id="rId4"/>
              </a:rPr>
              <a:t>ihrhrt@who.int</a:t>
            </a:r>
            <a:endParaRPr lang="en-US" sz="1500" dirty="0"/>
          </a:p>
          <a:p>
            <a:endParaRPr lang="en-US" sz="1500" dirty="0"/>
          </a:p>
        </p:txBody>
      </p:sp>
    </p:spTree>
    <p:extLst>
      <p:ext uri="{BB962C8B-B14F-4D97-AF65-F5344CB8AC3E}">
        <p14:creationId xmlns:p14="http://schemas.microsoft.com/office/powerpoint/2010/main" val="35954441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Rounded Rectangle 5"/>
          <p:cNvSpPr/>
          <p:nvPr/>
        </p:nvSpPr>
        <p:spPr>
          <a:xfrm flipV="1">
            <a:off x="3867806" y="3246963"/>
            <a:ext cx="4498428" cy="95327"/>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dirty="0"/>
          </a:p>
        </p:txBody>
      </p:sp>
      <p:sp>
        <p:nvSpPr>
          <p:cNvPr id="578" name="TextBox 6"/>
          <p:cNvSpPr txBox="1"/>
          <p:nvPr/>
        </p:nvSpPr>
        <p:spPr>
          <a:xfrm>
            <a:off x="3520975" y="2335963"/>
            <a:ext cx="5150049"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Opening session</a:t>
            </a:r>
            <a:endParaRPr lang="en-US"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4</a:t>
            </a:fld>
            <a:endParaRPr dirty="0"/>
          </a:p>
        </p:txBody>
      </p:sp>
      <p:sp>
        <p:nvSpPr>
          <p:cNvPr id="584" name="Content Placeholder 1"/>
          <p:cNvSpPr txBox="1"/>
          <p:nvPr/>
        </p:nvSpPr>
        <p:spPr>
          <a:xfrm>
            <a:off x="5737635" y="2389637"/>
            <a:ext cx="3875652" cy="17620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Representative name  </a:t>
            </a:r>
            <a:endParaRPr dirty="0">
              <a:solidFill>
                <a:srgbClr val="10253F"/>
              </a:solidFill>
              <a:highlight>
                <a:srgbClr val="FFFF00"/>
              </a:highlight>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Function</a:t>
            </a:r>
            <a:endParaRPr dirty="0">
              <a:solidFill>
                <a:srgbClr val="10253F"/>
              </a:solidFill>
              <a:highlight>
                <a:srgbClr val="FFFF00"/>
              </a:highlight>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Department/Organization</a:t>
            </a:r>
            <a:endParaRPr dirty="0">
              <a:solidFill>
                <a:srgbClr val="10253F"/>
              </a:solidFill>
              <a:highlight>
                <a:srgbClr val="FFFF00"/>
              </a:highlight>
              <a:latin typeface="Arial"/>
              <a:ea typeface="Arial"/>
              <a:cs typeface="Arial"/>
              <a:sym typeface="Arial"/>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Country</a:t>
            </a:r>
          </a:p>
        </p:txBody>
      </p:sp>
      <p:sp>
        <p:nvSpPr>
          <p:cNvPr id="585" name="Content Placeholder 1"/>
          <p:cNvSpPr txBox="1"/>
          <p:nvPr/>
        </p:nvSpPr>
        <p:spPr>
          <a:xfrm>
            <a:off x="5737635" y="4468362"/>
            <a:ext cx="3875652" cy="17620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Representative name  </a:t>
            </a:r>
            <a:endParaRPr dirty="0">
              <a:solidFill>
                <a:srgbClr val="10253F"/>
              </a:solidFill>
              <a:highlight>
                <a:srgbClr val="FFFF00"/>
              </a:highlight>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Function</a:t>
            </a:r>
            <a:endParaRPr dirty="0">
              <a:solidFill>
                <a:srgbClr val="10253F"/>
              </a:solidFill>
              <a:highlight>
                <a:srgbClr val="FFFF00"/>
              </a:highlight>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Department/Organization</a:t>
            </a:r>
            <a:endParaRPr dirty="0">
              <a:solidFill>
                <a:srgbClr val="10253F"/>
              </a:solidFill>
              <a:highlight>
                <a:srgbClr val="FFFF00"/>
              </a:highlight>
              <a:latin typeface="Arial"/>
              <a:ea typeface="Arial"/>
              <a:cs typeface="Arial"/>
              <a:sym typeface="Arial"/>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dirty="0">
                <a:highlight>
                  <a:srgbClr val="FFFF00"/>
                </a:highlight>
              </a:rPr>
              <a:t>Country</a:t>
            </a:r>
          </a:p>
        </p:txBody>
      </p:sp>
      <p:sp>
        <p:nvSpPr>
          <p:cNvPr id="586" name="TextBox 10"/>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dirty="0">
                <a:highlight>
                  <a:srgbClr val="FFFF00"/>
                </a:highlight>
              </a:rPr>
              <a:t>Country logo/flag</a:t>
            </a:r>
            <a:endParaRPr lang="en-US" dirty="0">
              <a:highlight>
                <a:srgbClr val="FFFF00"/>
              </a:highlight>
            </a:endParaRPr>
          </a:p>
        </p:txBody>
      </p:sp>
      <p:pic>
        <p:nvPicPr>
          <p:cNvPr id="587" name="Image" descr="Image"/>
          <p:cNvPicPr>
            <a:picLocks noChangeAspect="1"/>
          </p:cNvPicPr>
          <p:nvPr/>
        </p:nvPicPr>
        <p:blipFill>
          <a:blip r:embed="rId2"/>
          <a:stretch>
            <a:fillRect/>
          </a:stretch>
        </p:blipFill>
        <p:spPr>
          <a:xfrm>
            <a:off x="197411" y="1529726"/>
            <a:ext cx="3543301" cy="129540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Content Placeholder 1"/>
          <p:cNvSpPr txBox="1">
            <a:spLocks noGrp="1"/>
          </p:cNvSpPr>
          <p:nvPr>
            <p:ph type="body" sz="half" idx="1"/>
          </p:nvPr>
        </p:nvSpPr>
        <p:spPr>
          <a:xfrm>
            <a:off x="4273551" y="842965"/>
            <a:ext cx="7285582" cy="2723927"/>
          </a:xfrm>
          <a:prstGeom prst="rect">
            <a:avLst/>
          </a:prstGeom>
        </p:spPr>
        <p:txBody>
          <a:bodyPr/>
          <a:lstStyle/>
          <a:p>
            <a:pPr algn="ctr"/>
            <a:endParaRPr dirty="0"/>
          </a:p>
          <a:p>
            <a:pPr algn="ctr"/>
            <a:endParaRPr dirty="0"/>
          </a:p>
          <a:p>
            <a:pPr algn="ctr"/>
            <a:r>
              <a:rPr dirty="0"/>
              <a:t>Any volunteer to propose a nice interactive methodology for introductions?</a:t>
            </a:r>
          </a:p>
        </p:txBody>
      </p:sp>
      <p:grpSp>
        <p:nvGrpSpPr>
          <p:cNvPr id="593" name="Speech Bubble: Oval 3"/>
          <p:cNvGrpSpPr/>
          <p:nvPr/>
        </p:nvGrpSpPr>
        <p:grpSpPr>
          <a:xfrm>
            <a:off x="8406854" y="1220671"/>
            <a:ext cx="2587792" cy="753612"/>
            <a:chOff x="0" y="0"/>
            <a:chExt cx="2587791" cy="753610"/>
          </a:xfrm>
        </p:grpSpPr>
        <p:sp>
          <p:nvSpPr>
            <p:cNvPr id="591" name="Quote Bubble"/>
            <p:cNvSpPr/>
            <p:nvPr/>
          </p:nvSpPr>
          <p:spPr>
            <a:xfrm>
              <a:off x="0" y="0"/>
              <a:ext cx="2587792" cy="753611"/>
            </a:xfrm>
            <a:prstGeom prst="wedgeEllipseCallout">
              <a:avLst>
                <a:gd name="adj1" fmla="val -113505"/>
                <a:gd name="adj2" fmla="val 84477"/>
              </a:avLst>
            </a:prstGeom>
            <a:solidFill>
              <a:srgbClr val="C00000"/>
            </a:solidFill>
            <a:ln w="12700" cap="flat">
              <a:noFill/>
              <a:miter lim="400000"/>
            </a:ln>
            <a:effectLst/>
          </p:spPr>
          <p:txBody>
            <a:bodyPr wrap="square" lIns="45719" tIns="45719" rIns="45719" bIns="45719" numCol="1" anchor="ctr">
              <a:noAutofit/>
            </a:bodyPr>
            <a:lstStyle/>
            <a:p>
              <a:pPr algn="ctr">
                <a:defRPr sz="2000">
                  <a:solidFill>
                    <a:srgbClr val="FFFFFF"/>
                  </a:solidFill>
                  <a:latin typeface="Source Sans Pro Bold"/>
                  <a:ea typeface="Source Sans Pro Bold"/>
                  <a:cs typeface="Source Sans Pro Bold"/>
                  <a:sym typeface="Source Sans Pro Bold"/>
                </a:defRPr>
              </a:pPr>
              <a:endParaRPr dirty="0"/>
            </a:p>
          </p:txBody>
        </p:sp>
        <p:sp>
          <p:nvSpPr>
            <p:cNvPr id="592" name="VOLUNTEERS?"/>
            <p:cNvSpPr txBox="1"/>
            <p:nvPr/>
          </p:nvSpPr>
          <p:spPr>
            <a:xfrm>
              <a:off x="424692" y="172335"/>
              <a:ext cx="1738407" cy="408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000">
                  <a:solidFill>
                    <a:srgbClr val="FFFFFF"/>
                  </a:solidFill>
                  <a:latin typeface="Source Sans Pro Bold"/>
                  <a:ea typeface="Source Sans Pro Bold"/>
                  <a:cs typeface="Source Sans Pro Bold"/>
                  <a:sym typeface="Source Sans Pro Bold"/>
                </a:defRPr>
              </a:lvl1pPr>
            </a:lstStyle>
            <a:p>
              <a:r>
                <a:rPr dirty="0"/>
                <a:t>VOLUNTEERS?</a:t>
              </a:r>
            </a:p>
          </p:txBody>
        </p:sp>
      </p:grpSp>
      <p:pic>
        <p:nvPicPr>
          <p:cNvPr id="594" name="Picture 6" descr="Picture 6"/>
          <p:cNvPicPr>
            <a:picLocks noChangeAspect="1"/>
          </p:cNvPicPr>
          <p:nvPr/>
        </p:nvPicPr>
        <p:blipFill>
          <a:blip r:embed="rId2"/>
          <a:stretch>
            <a:fillRect/>
          </a:stretch>
        </p:blipFill>
        <p:spPr>
          <a:xfrm>
            <a:off x="6343976" y="3113922"/>
            <a:ext cx="3356774" cy="3126700"/>
          </a:xfrm>
          <a:prstGeom prst="rect">
            <a:avLst/>
          </a:prstGeom>
          <a:ln w="12700">
            <a:miter lim="400000"/>
          </a:ln>
        </p:spPr>
      </p:pic>
      <p:sp>
        <p:nvSpPr>
          <p:cNvPr id="595" name="TextBox 8"/>
          <p:cNvSpPr txBox="1"/>
          <p:nvPr/>
        </p:nvSpPr>
        <p:spPr>
          <a:xfrm>
            <a:off x="428540" y="923000"/>
            <a:ext cx="289476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Introductions</a:t>
            </a:r>
            <a:endParaRPr lang="en-US"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TextBox 1"/>
          <p:cNvSpPr txBox="1"/>
          <p:nvPr/>
        </p:nvSpPr>
        <p:spPr>
          <a:xfrm>
            <a:off x="4313610" y="1689426"/>
            <a:ext cx="7137176"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latin typeface="Source Sans Pro Regular"/>
                <a:ea typeface="Source Sans Pro Regular"/>
                <a:cs typeface="Source Sans Pro Regular"/>
                <a:sym typeface="Source Sans Pro Regular"/>
              </a:defRPr>
            </a:lvl1pPr>
          </a:lstStyle>
          <a:p>
            <a:r>
              <a:rPr dirty="0"/>
              <a:t>What do you expect from this training of trainers?</a:t>
            </a:r>
          </a:p>
        </p:txBody>
      </p:sp>
      <p:pic>
        <p:nvPicPr>
          <p:cNvPr id="598" name="Picture 3" descr="Picture 3"/>
          <p:cNvPicPr>
            <a:picLocks noChangeAspect="1"/>
          </p:cNvPicPr>
          <p:nvPr/>
        </p:nvPicPr>
        <p:blipFill>
          <a:blip r:embed="rId3"/>
          <a:stretch>
            <a:fillRect/>
          </a:stretch>
        </p:blipFill>
        <p:spPr>
          <a:xfrm>
            <a:off x="5893652" y="2322375"/>
            <a:ext cx="3977092" cy="2846199"/>
          </a:xfrm>
          <a:prstGeom prst="rect">
            <a:avLst/>
          </a:prstGeom>
          <a:ln w="12700">
            <a:miter lim="400000"/>
          </a:ln>
        </p:spPr>
      </p:pic>
      <p:sp>
        <p:nvSpPr>
          <p:cNvPr id="599" name="TextBox 8"/>
          <p:cNvSpPr txBox="1"/>
          <p:nvPr/>
        </p:nvSpPr>
        <p:spPr>
          <a:xfrm>
            <a:off x="3074137" y="558678"/>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3" name="TextBox 8">
            <a:extLst>
              <a:ext uri="{FF2B5EF4-FFF2-40B4-BE49-F238E27FC236}">
                <a16:creationId xmlns:a16="http://schemas.microsoft.com/office/drawing/2014/main" id="{E0E53B74-A5A0-B6AF-B193-D63C3DABC39E}"/>
              </a:ext>
            </a:extLst>
          </p:cNvPr>
          <p:cNvSpPr txBox="1"/>
          <p:nvPr/>
        </p:nvSpPr>
        <p:spPr>
          <a:xfrm>
            <a:off x="428540" y="923000"/>
            <a:ext cx="289476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err="1"/>
              <a:t>Expectations</a:t>
            </a:r>
            <a:endParaRPr lang="hu-HU" b="1"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5" name="Graphic 4" descr="Graphic 4"/>
          <p:cNvPicPr>
            <a:picLocks noChangeAspect="1"/>
          </p:cNvPicPr>
          <p:nvPr/>
        </p:nvPicPr>
        <p:blipFill>
          <a:blip r:embed="rId3"/>
          <a:stretch>
            <a:fillRect/>
          </a:stretch>
        </p:blipFill>
        <p:spPr>
          <a:xfrm>
            <a:off x="5813778" y="1330116"/>
            <a:ext cx="4241897" cy="4197767"/>
          </a:xfrm>
          <a:prstGeom prst="rect">
            <a:avLst/>
          </a:prstGeom>
          <a:ln w="12700">
            <a:miter lim="400000"/>
          </a:ln>
        </p:spPr>
      </p:pic>
      <p:sp>
        <p:nvSpPr>
          <p:cNvPr id="606" name="TextBox 8"/>
          <p:cNvSpPr txBox="1"/>
          <p:nvPr/>
        </p:nvSpPr>
        <p:spPr>
          <a:xfrm>
            <a:off x="795242" y="0"/>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endParaRPr lang="hu-HU" b="1" dirty="0"/>
          </a:p>
        </p:txBody>
      </p:sp>
      <p:sp>
        <p:nvSpPr>
          <p:cNvPr id="4" name="TextBox 8">
            <a:extLst>
              <a:ext uri="{FF2B5EF4-FFF2-40B4-BE49-F238E27FC236}">
                <a16:creationId xmlns:a16="http://schemas.microsoft.com/office/drawing/2014/main" id="{14543EA9-CDF2-C68D-8FB9-50D3A9DE5E48}"/>
              </a:ext>
            </a:extLst>
          </p:cNvPr>
          <p:cNvSpPr txBox="1"/>
          <p:nvPr/>
        </p:nvSpPr>
        <p:spPr>
          <a:xfrm>
            <a:off x="428540" y="923000"/>
            <a:ext cx="289476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Group </a:t>
            </a:r>
            <a:r>
              <a:rPr lang="hu-HU" b="1" dirty="0" err="1"/>
              <a:t>photo</a:t>
            </a:r>
            <a:endParaRPr lang="hu-HU" b="1"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Google Shape;308;p8"/>
          <p:cNvSpPr txBox="1">
            <a:spLocks noGrp="1"/>
          </p:cNvSpPr>
          <p:nvPr>
            <p:ph type="body" sz="quarter" idx="1"/>
          </p:nvPr>
        </p:nvSpPr>
        <p:spPr>
          <a:xfrm>
            <a:off x="2935664" y="1813080"/>
            <a:ext cx="6320672" cy="1870076"/>
          </a:xfrm>
          <a:prstGeom prst="rect">
            <a:avLst/>
          </a:prstGeom>
        </p:spPr>
        <p:txBody>
          <a:bodyPr lIns="0" tIns="0" rIns="0" bIns="0"/>
          <a:lstStyle/>
          <a:p>
            <a:pPr>
              <a:spcBef>
                <a:spcPts val="0"/>
              </a:spcBef>
              <a:defRPr sz="3200"/>
            </a:pPr>
            <a:r>
              <a:rPr b="1" dirty="0"/>
              <a:t>1.0 RRT establishment and management in </a:t>
            </a:r>
            <a:r>
              <a:rPr b="1" dirty="0">
                <a:solidFill>
                  <a:schemeClr val="tx1"/>
                </a:solidFill>
                <a:highlight>
                  <a:srgbClr val="FFFF00"/>
                </a:highlight>
              </a:rPr>
              <a:t>country</a:t>
            </a:r>
            <a:endParaRPr lang="en-US" b="1" dirty="0">
              <a:solidFill>
                <a:schemeClr val="tx1"/>
              </a:solidFill>
              <a:highlight>
                <a:srgbClr val="FFFF00"/>
              </a:highlight>
            </a:endParaRPr>
          </a:p>
        </p:txBody>
      </p:sp>
      <p:sp>
        <p:nvSpPr>
          <p:cNvPr id="612" name="TextBox 2"/>
          <p:cNvSpPr txBox="1"/>
          <p:nvPr/>
        </p:nvSpPr>
        <p:spPr>
          <a:xfrm>
            <a:off x="351549" y="871836"/>
            <a:ext cx="6006619"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dirty="0"/>
              <a:t>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83879" y="2026052"/>
            <a:ext cx="7167921" cy="28058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08609" indent="-308609">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chemeClr val="tx1"/>
                </a:solidFill>
              </a:rPr>
              <a:t>Explain how RRTs are established within </a:t>
            </a:r>
            <a:r>
              <a:rPr dirty="0">
                <a:solidFill>
                  <a:schemeClr val="tx1"/>
                </a:solidFill>
                <a:highlight>
                  <a:srgbClr val="FFFF00"/>
                </a:highlight>
              </a:rPr>
              <a:t>[country]’s </a:t>
            </a:r>
            <a:r>
              <a:rPr dirty="0">
                <a:solidFill>
                  <a:schemeClr val="tx1"/>
                </a:solidFill>
              </a:rPr>
              <a:t>national health emergency preparedness and response infrastructure</a:t>
            </a:r>
            <a:endParaRPr dirty="0">
              <a:solidFill>
                <a:schemeClr val="tx1"/>
              </a:solidFill>
              <a:latin typeface="Arial"/>
              <a:ea typeface="Arial"/>
              <a:cs typeface="Arial"/>
              <a:sym typeface="Arial"/>
            </a:endParaRPr>
          </a:p>
          <a:p>
            <a:pPr marL="308609" indent="-308609">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chemeClr val="tx1"/>
                </a:solidFill>
              </a:rPr>
              <a:t>Explain how RRTs are managed at the various levels of the system in </a:t>
            </a:r>
            <a:r>
              <a:rPr dirty="0">
                <a:solidFill>
                  <a:schemeClr val="tx1"/>
                </a:solidFill>
                <a:highlight>
                  <a:srgbClr val="FFFF00"/>
                </a:highlight>
              </a:rPr>
              <a:t>[country]</a:t>
            </a:r>
            <a:endParaRPr dirty="0">
              <a:solidFill>
                <a:schemeClr val="tx1"/>
              </a:solidFill>
              <a:highlight>
                <a:srgbClr val="FFFF00"/>
              </a:highlight>
              <a:latin typeface="Arial"/>
              <a:ea typeface="Arial"/>
              <a:cs typeface="Arial"/>
              <a:sym typeface="Arial"/>
            </a:endParaRPr>
          </a:p>
          <a:p>
            <a:pPr marL="308609" indent="-308609">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chemeClr val="tx1"/>
                </a:solidFill>
              </a:rPr>
              <a:t>Present existing RRT SOPs and/or national guidance documents for RRTs available in</a:t>
            </a:r>
            <a:r>
              <a:rPr lang="hu-HU" dirty="0">
                <a:solidFill>
                  <a:schemeClr val="tx1"/>
                </a:solidFill>
              </a:rPr>
              <a:t> </a:t>
            </a:r>
            <a:r>
              <a:rPr dirty="0">
                <a:solidFill>
                  <a:schemeClr val="tx1"/>
                </a:solidFill>
              </a:rPr>
              <a:t> </a:t>
            </a:r>
            <a:r>
              <a:rPr dirty="0">
                <a:solidFill>
                  <a:schemeClr val="tx1"/>
                </a:solidFill>
                <a:highlight>
                  <a:srgbClr val="FFFF00"/>
                </a:highlight>
              </a:rPr>
              <a:t>[country] </a:t>
            </a:r>
            <a:endParaRPr dirty="0">
              <a:solidFill>
                <a:schemeClr val="tx1"/>
              </a:solidFill>
              <a:highlight>
                <a:srgbClr val="FFFF00"/>
              </a:highlight>
              <a:latin typeface="Arial"/>
              <a:ea typeface="Arial"/>
              <a:cs typeface="Arial"/>
              <a:sym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dirty="0"/>
          </a:p>
        </p:txBody>
      </p:sp>
      <p:sp>
        <p:nvSpPr>
          <p:cNvPr id="618" name="TextBox 8"/>
          <p:cNvSpPr txBox="1"/>
          <p:nvPr/>
        </p:nvSpPr>
        <p:spPr>
          <a:xfrm>
            <a:off x="360508" y="376599"/>
            <a:ext cx="287645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Session objectives</a:t>
            </a:r>
            <a:endParaRPr lang="en-US" b="1" dirty="0"/>
          </a:p>
        </p:txBody>
      </p:sp>
    </p:spTree>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FB5A5D-BAFB-4907-B7A3-668ECBCD63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B8DC67-D205-4FF8-A0E1-FFFEAF5B5BE5}">
  <ds:schemaRefs>
    <ds:schemaRef ds:uri="http://purl.org/dc/elements/1.1/"/>
    <ds:schemaRef ds:uri="9ca0fa8f-1020-4790-a298-914e539c43a5"/>
    <ds:schemaRef ds:uri="1545eeb8-3090-4573-a4ea-6910cac27a03"/>
    <ds:schemaRef ds:uri="http://schemas.openxmlformats.org/package/2006/metadata/core-properties"/>
    <ds:schemaRef ds:uri="http://purl.org/dc/terms/"/>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dcmitype/"/>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99393595-ECDC-48F2-9AB8-162F0A3C7B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559</TotalTime>
  <Words>909</Words>
  <Application>Microsoft Office PowerPoint</Application>
  <PresentationFormat>Widescreen</PresentationFormat>
  <Paragraphs>158</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RRT_Theme_v4</vt:lpstr>
      <vt:lpstr>Rapid Response Teams  Training of Trainers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 Ground rules</vt:lpstr>
      <vt:lpstr>7. Housekeeping information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347</cp:revision>
  <dcterms:modified xsi:type="dcterms:W3CDTF">2023-04-05T16:25:06Z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